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6" r:id="rId3"/>
    <p:sldId id="312" r:id="rId4"/>
    <p:sldId id="259" r:id="rId5"/>
    <p:sldId id="306" r:id="rId6"/>
    <p:sldId id="309" r:id="rId7"/>
    <p:sldId id="308" r:id="rId8"/>
    <p:sldId id="310" r:id="rId9"/>
    <p:sldId id="311" r:id="rId10"/>
    <p:sldId id="313" r:id="rId11"/>
    <p:sldId id="314" r:id="rId12"/>
    <p:sldId id="315" r:id="rId13"/>
    <p:sldId id="316" r:id="rId14"/>
    <p:sldId id="317" r:id="rId15"/>
    <p:sldId id="318" r:id="rId16"/>
    <p:sldId id="319" r:id="rId17"/>
    <p:sldId id="320" r:id="rId18"/>
    <p:sldId id="321" r:id="rId19"/>
    <p:sldId id="2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1D208F"/>
    <a:srgbClr val="211E54"/>
    <a:srgbClr val="F4E59C"/>
    <a:srgbClr val="DDDDDD"/>
    <a:srgbClr val="B2B2B2"/>
    <a:srgbClr val="D476D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2" autoAdjust="0"/>
    <p:restoredTop sz="94660"/>
  </p:normalViewPr>
  <p:slideViewPr>
    <p:cSldViewPr>
      <p:cViewPr varScale="1">
        <p:scale>
          <a:sx n="98" d="100"/>
          <a:sy n="98" d="100"/>
        </p:scale>
        <p:origin x="-11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1066800" y="4648200"/>
            <a:ext cx="7543800" cy="8382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r">
              <a:defRPr sz="5400"/>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p:nvPr>
        </p:nvSpPr>
        <p:spPr bwMode="gray">
          <a:xfrm>
            <a:off x="3429000" y="4267200"/>
            <a:ext cx="5181600" cy="457200"/>
          </a:xfrm>
          <a:prstGeom prst="rect">
            <a:avLst/>
          </a:prstGeom>
        </p:spPr>
        <p:txBody>
          <a:bodyPr/>
          <a:lstStyle>
            <a:lvl1pPr marL="0" indent="0" algn="r">
              <a:buFont typeface="Wingdings" pitchFamily="2" charset="2"/>
              <a:buNone/>
              <a:defRPr sz="2400"/>
            </a:lvl1pPr>
          </a:lstStyle>
          <a:p>
            <a:pPr lvl="0"/>
            <a:r>
              <a:rPr lang="tr-TR" noProof="0" smtClean="0"/>
              <a:t>Asıl alt başlık stilini düzenlemek için tıklatın</a:t>
            </a:r>
            <a:endParaRPr lang="en-US" noProof="0" smtClean="0"/>
          </a:p>
        </p:txBody>
      </p:sp>
      <p:sp>
        <p:nvSpPr>
          <p:cNvPr id="3093" name="Text Box 21"/>
          <p:cNvSpPr txBox="1">
            <a:spLocks noChangeArrowheads="1"/>
          </p:cNvSpPr>
          <p:nvPr/>
        </p:nvSpPr>
        <p:spPr bwMode="gray">
          <a:xfrm>
            <a:off x="6372200" y="622935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tr-TR" sz="1200" dirty="0" smtClean="0"/>
              <a:t>http://www.ebiko.org</a:t>
            </a:r>
            <a:endParaRPr lang="en-US" sz="1200" dirty="0"/>
          </a:p>
        </p:txBody>
      </p:sp>
      <p:sp>
        <p:nvSpPr>
          <p:cNvPr id="3099" name="Line 27"/>
          <p:cNvSpPr>
            <a:spLocks noChangeShapeType="1"/>
          </p:cNvSpPr>
          <p:nvPr/>
        </p:nvSpPr>
        <p:spPr bwMode="gray">
          <a:xfrm>
            <a:off x="444500" y="6375400"/>
            <a:ext cx="664778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533400" y="1219200"/>
            <a:ext cx="8153400" cy="518160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r>
              <a:rPr lang="en-US"/>
              <a:t>www.themegallery.com</a:t>
            </a:r>
          </a:p>
        </p:txBody>
      </p:sp>
      <p:sp>
        <p:nvSpPr>
          <p:cNvPr id="6" name="Slayt Numarası Yer Tutucusu 5"/>
          <p:cNvSpPr>
            <a:spLocks noGrp="1"/>
          </p:cNvSpPr>
          <p:nvPr>
            <p:ph type="sldNum" sz="quarter" idx="12"/>
          </p:nvPr>
        </p:nvSpPr>
        <p:spPr/>
        <p:txBody>
          <a:bodyPr/>
          <a:lstStyle>
            <a:lvl1pPr>
              <a:defRPr/>
            </a:lvl1pPr>
          </a:lstStyle>
          <a:p>
            <a:fld id="{9B84845E-F007-4BBC-B36D-58D72D11273C}" type="slidenum">
              <a:rPr lang="en-US"/>
              <a:pPr/>
              <a:t>‹#›</a:t>
            </a:fld>
            <a:endParaRPr lang="en-US"/>
          </a:p>
        </p:txBody>
      </p:sp>
    </p:spTree>
    <p:extLst>
      <p:ext uri="{BB962C8B-B14F-4D97-AF65-F5344CB8AC3E}">
        <p14:creationId xmlns:p14="http://schemas.microsoft.com/office/powerpoint/2010/main" val="27668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66700"/>
            <a:ext cx="2057400" cy="61341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66700"/>
            <a:ext cx="6019800" cy="613410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r>
              <a:rPr lang="en-US"/>
              <a:t>www.themegallery.com</a:t>
            </a:r>
          </a:p>
        </p:txBody>
      </p:sp>
      <p:sp>
        <p:nvSpPr>
          <p:cNvPr id="6" name="Slayt Numarası Yer Tutucusu 5"/>
          <p:cNvSpPr>
            <a:spLocks noGrp="1"/>
          </p:cNvSpPr>
          <p:nvPr>
            <p:ph type="sldNum" sz="quarter" idx="12"/>
          </p:nvPr>
        </p:nvSpPr>
        <p:spPr/>
        <p:txBody>
          <a:bodyPr/>
          <a:lstStyle>
            <a:lvl1pPr>
              <a:defRPr/>
            </a:lvl1pPr>
          </a:lstStyle>
          <a:p>
            <a:fld id="{CE4A6EDB-D168-4C95-B02D-19A3565BF2AE}" type="slidenum">
              <a:rPr lang="en-US"/>
              <a:pPr/>
              <a:t>‹#›</a:t>
            </a:fld>
            <a:endParaRPr lang="en-US"/>
          </a:p>
        </p:txBody>
      </p:sp>
    </p:spTree>
    <p:extLst>
      <p:ext uri="{BB962C8B-B14F-4D97-AF65-F5344CB8AC3E}">
        <p14:creationId xmlns:p14="http://schemas.microsoft.com/office/powerpoint/2010/main" val="362011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0">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5" name="Altbilgi Yer Tutucusu 4"/>
          <p:cNvSpPr>
            <a:spLocks noGrp="1"/>
          </p:cNvSpPr>
          <p:nvPr>
            <p:ph type="ftr" sz="quarter" idx="11"/>
          </p:nvPr>
        </p:nvSpPr>
        <p:spPr>
          <a:xfrm>
            <a:off x="251520" y="6397625"/>
            <a:ext cx="8640960" cy="307975"/>
          </a:xfrm>
          <a:solidFill>
            <a:schemeClr val="accent4">
              <a:lumMod val="10000"/>
            </a:schemeClr>
          </a:solidFill>
        </p:spPr>
        <p:txBody>
          <a:bodyPr/>
          <a:lstStyle>
            <a:lvl1pPr algn="ctr">
              <a:defRPr/>
            </a:lvl1pPr>
          </a:lstStyle>
          <a:p>
            <a:r>
              <a:rPr lang="tr-TR" dirty="0" smtClean="0"/>
              <a:t>http://www.ebiko.org</a:t>
            </a:r>
            <a:endParaRPr lang="en-US" dirty="0"/>
          </a:p>
        </p:txBody>
      </p:sp>
    </p:spTree>
    <p:extLst>
      <p:ext uri="{BB962C8B-B14F-4D97-AF65-F5344CB8AC3E}">
        <p14:creationId xmlns:p14="http://schemas.microsoft.com/office/powerpoint/2010/main" val="3727003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r>
              <a:rPr lang="en-US"/>
              <a:t>www.themegallery.com</a:t>
            </a:r>
          </a:p>
        </p:txBody>
      </p:sp>
      <p:sp>
        <p:nvSpPr>
          <p:cNvPr id="6" name="Slayt Numarası Yer Tutucusu 5"/>
          <p:cNvSpPr>
            <a:spLocks noGrp="1"/>
          </p:cNvSpPr>
          <p:nvPr>
            <p:ph type="sldNum" sz="quarter" idx="12"/>
          </p:nvPr>
        </p:nvSpPr>
        <p:spPr/>
        <p:txBody>
          <a:bodyPr/>
          <a:lstStyle>
            <a:lvl1pPr>
              <a:defRPr/>
            </a:lvl1pPr>
          </a:lstStyle>
          <a:p>
            <a:fld id="{6F07A5F0-B509-4CFC-902E-AE87133A0E86}" type="slidenum">
              <a:rPr lang="en-US"/>
              <a:pPr/>
              <a:t>‹#›</a:t>
            </a:fld>
            <a:endParaRPr lang="en-US"/>
          </a:p>
        </p:txBody>
      </p:sp>
    </p:spTree>
    <p:extLst>
      <p:ext uri="{BB962C8B-B14F-4D97-AF65-F5344CB8AC3E}">
        <p14:creationId xmlns:p14="http://schemas.microsoft.com/office/powerpoint/2010/main" val="91690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334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6300" y="1219200"/>
            <a:ext cx="40005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8" name="Altbilgi Yer Tutucusu 4"/>
          <p:cNvSpPr>
            <a:spLocks noGrp="1"/>
          </p:cNvSpPr>
          <p:nvPr>
            <p:ph type="ftr" sz="quarter" idx="11"/>
          </p:nvPr>
        </p:nvSpPr>
        <p:spPr>
          <a:xfrm>
            <a:off x="251520" y="6397625"/>
            <a:ext cx="8640960" cy="307975"/>
          </a:xfrm>
          <a:solidFill>
            <a:schemeClr val="accent4">
              <a:lumMod val="10000"/>
            </a:schemeClr>
          </a:solidFill>
        </p:spPr>
        <p:txBody>
          <a:bodyPr/>
          <a:lstStyle>
            <a:lvl1pPr algn="ctr">
              <a:defRPr/>
            </a:lvl1pPr>
          </a:lstStyle>
          <a:p>
            <a:r>
              <a:rPr lang="tr-TR" dirty="0" smtClean="0"/>
              <a:t>http://www.ebiko.org</a:t>
            </a:r>
            <a:endParaRPr lang="en-US" dirty="0"/>
          </a:p>
        </p:txBody>
      </p:sp>
    </p:spTree>
    <p:extLst>
      <p:ext uri="{BB962C8B-B14F-4D97-AF65-F5344CB8AC3E}">
        <p14:creationId xmlns:p14="http://schemas.microsoft.com/office/powerpoint/2010/main" val="36567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p>
        </p:txBody>
      </p:sp>
      <p:sp>
        <p:nvSpPr>
          <p:cNvPr id="8" name="Altbilgi Yer Tutucusu 7"/>
          <p:cNvSpPr>
            <a:spLocks noGrp="1"/>
          </p:cNvSpPr>
          <p:nvPr>
            <p:ph type="ftr" sz="quarter" idx="11"/>
          </p:nvPr>
        </p:nvSpPr>
        <p:spPr/>
        <p:txBody>
          <a:bodyPr/>
          <a:lstStyle>
            <a:lvl1pPr>
              <a:defRPr/>
            </a:lvl1pPr>
          </a:lstStyle>
          <a:p>
            <a:r>
              <a:rPr lang="en-US"/>
              <a:t>www.themegallery.com</a:t>
            </a:r>
          </a:p>
        </p:txBody>
      </p:sp>
      <p:sp>
        <p:nvSpPr>
          <p:cNvPr id="9" name="Slayt Numarası Yer Tutucusu 8"/>
          <p:cNvSpPr>
            <a:spLocks noGrp="1"/>
          </p:cNvSpPr>
          <p:nvPr>
            <p:ph type="sldNum" sz="quarter" idx="12"/>
          </p:nvPr>
        </p:nvSpPr>
        <p:spPr/>
        <p:txBody>
          <a:bodyPr/>
          <a:lstStyle>
            <a:lvl1pPr>
              <a:defRPr/>
            </a:lvl1pPr>
          </a:lstStyle>
          <a:p>
            <a:fld id="{B1FF94BD-2B26-46C1-BCD3-70401AA50974}" type="slidenum">
              <a:rPr lang="en-US"/>
              <a:pPr/>
              <a:t>‹#›</a:t>
            </a:fld>
            <a:endParaRPr lang="en-US"/>
          </a:p>
        </p:txBody>
      </p:sp>
    </p:spTree>
    <p:extLst>
      <p:ext uri="{BB962C8B-B14F-4D97-AF65-F5344CB8AC3E}">
        <p14:creationId xmlns:p14="http://schemas.microsoft.com/office/powerpoint/2010/main" val="394212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p>
        </p:txBody>
      </p:sp>
      <p:sp>
        <p:nvSpPr>
          <p:cNvPr id="4" name="Altbilgi Yer Tutucusu 3"/>
          <p:cNvSpPr>
            <a:spLocks noGrp="1"/>
          </p:cNvSpPr>
          <p:nvPr>
            <p:ph type="ftr" sz="quarter" idx="11"/>
          </p:nvPr>
        </p:nvSpPr>
        <p:spPr/>
        <p:txBody>
          <a:bodyPr/>
          <a:lstStyle>
            <a:lvl1pPr>
              <a:defRPr/>
            </a:lvl1pPr>
          </a:lstStyle>
          <a:p>
            <a:r>
              <a:rPr lang="en-US"/>
              <a:t>www.themegallery.com</a:t>
            </a:r>
          </a:p>
        </p:txBody>
      </p:sp>
      <p:sp>
        <p:nvSpPr>
          <p:cNvPr id="5" name="Slayt Numarası Yer Tutucusu 4"/>
          <p:cNvSpPr>
            <a:spLocks noGrp="1"/>
          </p:cNvSpPr>
          <p:nvPr>
            <p:ph type="sldNum" sz="quarter" idx="12"/>
          </p:nvPr>
        </p:nvSpPr>
        <p:spPr/>
        <p:txBody>
          <a:bodyPr/>
          <a:lstStyle>
            <a:lvl1pPr>
              <a:defRPr/>
            </a:lvl1pPr>
          </a:lstStyle>
          <a:p>
            <a:fld id="{AFA1B826-68F8-4BA6-866A-1605118B9FDB}" type="slidenum">
              <a:rPr lang="en-US"/>
              <a:pPr/>
              <a:t>‹#›</a:t>
            </a:fld>
            <a:endParaRPr lang="en-US"/>
          </a:p>
        </p:txBody>
      </p:sp>
    </p:spTree>
    <p:extLst>
      <p:ext uri="{BB962C8B-B14F-4D97-AF65-F5344CB8AC3E}">
        <p14:creationId xmlns:p14="http://schemas.microsoft.com/office/powerpoint/2010/main" val="107630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p>
        </p:txBody>
      </p:sp>
      <p:sp>
        <p:nvSpPr>
          <p:cNvPr id="3" name="Altbilgi Yer Tutucusu 2"/>
          <p:cNvSpPr>
            <a:spLocks noGrp="1"/>
          </p:cNvSpPr>
          <p:nvPr>
            <p:ph type="ftr" sz="quarter" idx="11"/>
          </p:nvPr>
        </p:nvSpPr>
        <p:spPr/>
        <p:txBody>
          <a:bodyPr/>
          <a:lstStyle>
            <a:lvl1pPr>
              <a:defRPr/>
            </a:lvl1pPr>
          </a:lstStyle>
          <a:p>
            <a:r>
              <a:rPr lang="en-US"/>
              <a:t>www.themegallery.com</a:t>
            </a:r>
          </a:p>
        </p:txBody>
      </p:sp>
      <p:sp>
        <p:nvSpPr>
          <p:cNvPr id="4" name="Slayt Numarası Yer Tutucusu 3"/>
          <p:cNvSpPr>
            <a:spLocks noGrp="1"/>
          </p:cNvSpPr>
          <p:nvPr>
            <p:ph type="sldNum" sz="quarter" idx="12"/>
          </p:nvPr>
        </p:nvSpPr>
        <p:spPr/>
        <p:txBody>
          <a:bodyPr/>
          <a:lstStyle>
            <a:lvl1pPr>
              <a:defRPr/>
            </a:lvl1pPr>
          </a:lstStyle>
          <a:p>
            <a:fld id="{FCB7B581-F066-4BBB-ABD6-6AD5CBAFA21C}" type="slidenum">
              <a:rPr lang="en-US"/>
              <a:pPr/>
              <a:t>‹#›</a:t>
            </a:fld>
            <a:endParaRPr lang="en-US"/>
          </a:p>
        </p:txBody>
      </p:sp>
    </p:spTree>
    <p:extLst>
      <p:ext uri="{BB962C8B-B14F-4D97-AF65-F5344CB8AC3E}">
        <p14:creationId xmlns:p14="http://schemas.microsoft.com/office/powerpoint/2010/main" val="86981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r>
              <a:rPr lang="en-US"/>
              <a:t>www.themegallery.com</a:t>
            </a:r>
          </a:p>
        </p:txBody>
      </p:sp>
      <p:sp>
        <p:nvSpPr>
          <p:cNvPr id="7" name="Slayt Numarası Yer Tutucusu 6"/>
          <p:cNvSpPr>
            <a:spLocks noGrp="1"/>
          </p:cNvSpPr>
          <p:nvPr>
            <p:ph type="sldNum" sz="quarter" idx="12"/>
          </p:nvPr>
        </p:nvSpPr>
        <p:spPr/>
        <p:txBody>
          <a:bodyPr/>
          <a:lstStyle>
            <a:lvl1pPr>
              <a:defRPr/>
            </a:lvl1pPr>
          </a:lstStyle>
          <a:p>
            <a:fld id="{2849CC20-6E9F-4F1B-87CB-CDEB00D0BEA3}" type="slidenum">
              <a:rPr lang="en-US"/>
              <a:pPr/>
              <a:t>‹#›</a:t>
            </a:fld>
            <a:endParaRPr lang="en-US"/>
          </a:p>
        </p:txBody>
      </p:sp>
    </p:spTree>
    <p:extLst>
      <p:ext uri="{BB962C8B-B14F-4D97-AF65-F5344CB8AC3E}">
        <p14:creationId xmlns:p14="http://schemas.microsoft.com/office/powerpoint/2010/main" val="186579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r>
              <a:rPr lang="en-US"/>
              <a:t>www.themegallery.com</a:t>
            </a:r>
          </a:p>
        </p:txBody>
      </p:sp>
      <p:sp>
        <p:nvSpPr>
          <p:cNvPr id="7" name="Slayt Numarası Yer Tutucusu 6"/>
          <p:cNvSpPr>
            <a:spLocks noGrp="1"/>
          </p:cNvSpPr>
          <p:nvPr>
            <p:ph type="sldNum" sz="quarter" idx="12"/>
          </p:nvPr>
        </p:nvSpPr>
        <p:spPr/>
        <p:txBody>
          <a:bodyPr/>
          <a:lstStyle>
            <a:lvl1pPr>
              <a:defRPr/>
            </a:lvl1pPr>
          </a:lstStyle>
          <a:p>
            <a:fld id="{3CDBD14C-1DEE-490B-9AB5-06D2ACB768D1}" type="slidenum">
              <a:rPr lang="en-US"/>
              <a:pPr/>
              <a:t>‹#›</a:t>
            </a:fld>
            <a:endParaRPr lang="en-US"/>
          </a:p>
        </p:txBody>
      </p:sp>
    </p:spTree>
    <p:extLst>
      <p:ext uri="{BB962C8B-B14F-4D97-AF65-F5344CB8AC3E}">
        <p14:creationId xmlns:p14="http://schemas.microsoft.com/office/powerpoint/2010/main" val="39233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457200" y="266700"/>
            <a:ext cx="727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8" name="Rectangle 4"/>
          <p:cNvSpPr>
            <a:spLocks noGrp="1" noChangeArrowheads="1"/>
          </p:cNvSpPr>
          <p:nvPr>
            <p:ph type="dt" sz="half" idx="2"/>
          </p:nvPr>
        </p:nvSpPr>
        <p:spPr bwMode="auto">
          <a:xfrm>
            <a:off x="279400" y="6515100"/>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6083300" y="6397625"/>
            <a:ext cx="1790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www.themegallery.com</a:t>
            </a:r>
          </a:p>
        </p:txBody>
      </p:sp>
      <p:sp>
        <p:nvSpPr>
          <p:cNvPr id="1030" name="Rectangle 6"/>
          <p:cNvSpPr>
            <a:spLocks noGrp="1" noChangeArrowheads="1"/>
          </p:cNvSpPr>
          <p:nvPr>
            <p:ph type="sldNum" sz="quarter" idx="4"/>
          </p:nvPr>
        </p:nvSpPr>
        <p:spPr bwMode="auto">
          <a:xfrm>
            <a:off x="1498600" y="6515100"/>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B87768A0-E77B-4D01-B929-BB827F768C58}" type="slidenum">
              <a:rPr lang="en-US"/>
              <a:pPr/>
              <a:t>‹#›</a:t>
            </a:fld>
            <a:endParaRPr lang="en-US"/>
          </a:p>
        </p:txBody>
      </p:sp>
      <p:sp>
        <p:nvSpPr>
          <p:cNvPr id="1054" name="Text Box 30"/>
          <p:cNvSpPr txBox="1">
            <a:spLocks noChangeArrowheads="1"/>
          </p:cNvSpPr>
          <p:nvPr/>
        </p:nvSpPr>
        <p:spPr bwMode="black">
          <a:xfrm>
            <a:off x="7381875" y="6324600"/>
            <a:ext cx="13843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r"/>
            <a:r>
              <a:rPr lang="en-US" sz="2200" b="1" i="1"/>
              <a:t>LOGO</a:t>
            </a:r>
          </a:p>
        </p:txBody>
      </p:sp>
      <p:sp>
        <p:nvSpPr>
          <p:cNvPr id="1057" name="Line 33"/>
          <p:cNvSpPr>
            <a:spLocks noChangeShapeType="1"/>
          </p:cNvSpPr>
          <p:nvPr/>
        </p:nvSpPr>
        <p:spPr bwMode="auto">
          <a:xfrm>
            <a:off x="304800" y="6553200"/>
            <a:ext cx="5715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p:txBody>
          <a:bodyPr/>
          <a:lstStyle/>
          <a:p>
            <a:r>
              <a:rPr lang="tr-TR" sz="4800" dirty="0" smtClean="0">
                <a:latin typeface="Calibri" pitchFamily="34" charset="0"/>
                <a:cs typeface="Calibri" pitchFamily="34" charset="0"/>
              </a:rPr>
              <a:t>Eğitimde Bilişim Kültürü Oluşumu Olimpiyatı</a:t>
            </a:r>
            <a:endParaRPr lang="en-US" sz="4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Başlık 3"/>
          <p:cNvSpPr>
            <a:spLocks noGrp="1"/>
          </p:cNvSpPr>
          <p:nvPr>
            <p:ph type="title"/>
          </p:nvPr>
        </p:nvSpPr>
        <p:spPr/>
        <p:txBody>
          <a:bodyPr/>
          <a:lstStyle/>
          <a:p>
            <a:r>
              <a:rPr lang="tr-TR" sz="2400" dirty="0" smtClean="0">
                <a:latin typeface="Calibri" pitchFamily="34" charset="0"/>
                <a:cs typeface="Calibri" pitchFamily="34" charset="0"/>
              </a:rPr>
              <a:t>BİLİŞİM KÜLTÜRÜ OLUŞTURMANIN AMACI</a:t>
            </a:r>
            <a:endParaRPr lang="tr-TR" sz="2400" dirty="0">
              <a:latin typeface="Calibri" pitchFamily="34" charset="0"/>
              <a:cs typeface="Calibri" pitchFamily="34" charset="0"/>
            </a:endParaRPr>
          </a:p>
        </p:txBody>
      </p:sp>
      <p:sp>
        <p:nvSpPr>
          <p:cNvPr id="5" name="Metin kutusu 4"/>
          <p:cNvSpPr txBox="1"/>
          <p:nvPr/>
        </p:nvSpPr>
        <p:spPr>
          <a:xfrm>
            <a:off x="323528" y="1052736"/>
            <a:ext cx="8424936" cy="5047536"/>
          </a:xfrm>
          <a:prstGeom prst="rect">
            <a:avLst/>
          </a:prstGeom>
          <a:noFill/>
        </p:spPr>
        <p:txBody>
          <a:bodyPr wrap="square" rtlCol="0">
            <a:spAutoFit/>
          </a:bodyPr>
          <a:lstStyle/>
          <a:p>
            <a:pPr algn="just">
              <a:lnSpc>
                <a:spcPct val="150000"/>
              </a:lnSpc>
            </a:pPr>
            <a:r>
              <a:rPr lang="tr-TR" sz="2800" dirty="0" smtClean="0">
                <a:latin typeface="Calibri" pitchFamily="34" charset="0"/>
                <a:cs typeface="Calibri" pitchFamily="34" charset="0"/>
              </a:rPr>
              <a:t>Öğrencilerimize Bilişim Teknolojilerinin etkili kullanımı için rehberlik yapma, öğrencilerimize yardım etme ve yol gösterme gibi rolleri etkin bir biçimde yerine getirmek, öğrencileri öğrenmeye güdülemek ve teknolojinin diğer karanlık yüzünden uzak tutmaktır. Öğrencilerimiz Fen , matematik gibi alanların dışında da  proje üreterek proje tabanlı bir öğrenme sisteminin içine girmiş olmaktadırlar.</a:t>
            </a:r>
          </a:p>
          <a:p>
            <a:pPr algn="just"/>
            <a:endParaRPr lang="tr-TR" sz="2800" dirty="0">
              <a:latin typeface="Calibri" pitchFamily="34" charset="0"/>
              <a:cs typeface="Calibri" pitchFamily="34" charset="0"/>
            </a:endParaRPr>
          </a:p>
        </p:txBody>
      </p:sp>
    </p:spTree>
    <p:extLst>
      <p:ext uri="{BB962C8B-B14F-4D97-AF65-F5344CB8AC3E}">
        <p14:creationId xmlns:p14="http://schemas.microsoft.com/office/powerpoint/2010/main" val="252288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latin typeface="Calibri" pitchFamily="34" charset="0"/>
                <a:cs typeface="Calibri" pitchFamily="34" charset="0"/>
              </a:rPr>
              <a:t>BİLİŞİM KÜLTÜRÜ OLUŞTURMANIN AMACI</a:t>
            </a:r>
            <a:endParaRPr lang="tr-TR" sz="24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5" name="Metin kutusu 4"/>
          <p:cNvSpPr txBox="1"/>
          <p:nvPr/>
        </p:nvSpPr>
        <p:spPr>
          <a:xfrm>
            <a:off x="395536" y="764704"/>
            <a:ext cx="6053084" cy="6001643"/>
          </a:xfrm>
          <a:prstGeom prst="rect">
            <a:avLst/>
          </a:prstGeom>
          <a:noFill/>
        </p:spPr>
        <p:txBody>
          <a:bodyPr wrap="square" rtlCol="0">
            <a:spAutoFit/>
          </a:bodyPr>
          <a:lstStyle/>
          <a:p>
            <a:pPr fontAlgn="t">
              <a:lnSpc>
                <a:spcPct val="150000"/>
              </a:lnSpc>
            </a:pPr>
            <a:r>
              <a:rPr lang="tr-TR" sz="2000" b="1" dirty="0" smtClean="0">
                <a:solidFill>
                  <a:srgbClr val="FF0000"/>
                </a:solidFill>
                <a:effectLst/>
                <a:latin typeface="Calibri" pitchFamily="34" charset="0"/>
                <a:cs typeface="Calibri" pitchFamily="34" charset="0"/>
              </a:rPr>
              <a:t>Genel Olarak;</a:t>
            </a:r>
            <a:r>
              <a:rPr lang="tr-TR" sz="2000" b="1" dirty="0" smtClean="0">
                <a:effectLst/>
                <a:latin typeface="Calibri" pitchFamily="34" charset="0"/>
                <a:cs typeface="Calibri" pitchFamily="34" charset="0"/>
              </a:rPr>
              <a:t/>
            </a:r>
            <a:br>
              <a:rPr lang="tr-TR" sz="2000" b="1" dirty="0" smtClean="0">
                <a:effectLst/>
                <a:latin typeface="Calibri" pitchFamily="34" charset="0"/>
                <a:cs typeface="Calibri" pitchFamily="34" charset="0"/>
              </a:rPr>
            </a:br>
            <a:r>
              <a:rPr lang="tr-TR" sz="2000" b="1" dirty="0" smtClean="0">
                <a:effectLst/>
                <a:latin typeface="Calibri" pitchFamily="34" charset="0"/>
                <a:cs typeface="Calibri" pitchFamily="34" charset="0"/>
              </a:rPr>
              <a:t>Bilişim kültürü oluşturma, yaygınlaştırma ve içselleştirme</a:t>
            </a:r>
          </a:p>
          <a:p>
            <a:pPr fontAlgn="t">
              <a:lnSpc>
                <a:spcPct val="150000"/>
              </a:lnSpc>
            </a:pPr>
            <a:endParaRPr lang="tr-TR" sz="1200" b="1" dirty="0" smtClean="0">
              <a:solidFill>
                <a:srgbClr val="FF0000"/>
              </a:solidFill>
              <a:effectLst/>
              <a:latin typeface="Calibri" pitchFamily="34" charset="0"/>
              <a:cs typeface="Calibri" pitchFamily="34" charset="0"/>
            </a:endParaRPr>
          </a:p>
          <a:p>
            <a:pPr fontAlgn="t">
              <a:lnSpc>
                <a:spcPct val="150000"/>
              </a:lnSpc>
            </a:pPr>
            <a:r>
              <a:rPr lang="tr-TR" sz="2000" b="1" dirty="0" smtClean="0">
                <a:solidFill>
                  <a:srgbClr val="FF0000"/>
                </a:solidFill>
                <a:effectLst/>
                <a:latin typeface="Calibri" pitchFamily="34" charset="0"/>
                <a:cs typeface="Calibri" pitchFamily="34" charset="0"/>
              </a:rPr>
              <a:t>İlköğretim öğrencileri için; </a:t>
            </a:r>
          </a:p>
          <a:p>
            <a:pPr fontAlgn="t">
              <a:lnSpc>
                <a:spcPct val="150000"/>
              </a:lnSpc>
            </a:pPr>
            <a:r>
              <a:rPr lang="tr-TR" sz="2000" b="1" dirty="0" smtClean="0">
                <a:effectLst/>
                <a:latin typeface="Calibri" pitchFamily="34" charset="0"/>
                <a:cs typeface="Calibri" pitchFamily="34" charset="0"/>
              </a:rPr>
              <a:t>Düşünebilme, tasarlayabilme, çevresinde gelişen hadiselere duyarlı olabilme</a:t>
            </a:r>
          </a:p>
          <a:p>
            <a:pPr fontAlgn="t">
              <a:lnSpc>
                <a:spcPct val="150000"/>
              </a:lnSpc>
            </a:pPr>
            <a:endParaRPr lang="tr-TR" sz="1200" b="1" dirty="0" smtClean="0">
              <a:effectLst/>
              <a:latin typeface="Calibri" pitchFamily="34" charset="0"/>
              <a:cs typeface="Calibri" pitchFamily="34" charset="0"/>
            </a:endParaRPr>
          </a:p>
          <a:p>
            <a:pPr fontAlgn="t">
              <a:lnSpc>
                <a:spcPct val="150000"/>
              </a:lnSpc>
            </a:pPr>
            <a:r>
              <a:rPr lang="tr-TR" sz="2000" b="1" dirty="0" smtClean="0">
                <a:solidFill>
                  <a:srgbClr val="FF0000"/>
                </a:solidFill>
                <a:effectLst/>
                <a:latin typeface="Calibri" pitchFamily="34" charset="0"/>
                <a:cs typeface="Calibri" pitchFamily="34" charset="0"/>
              </a:rPr>
              <a:t>Ortaöğretim öğrencileri için; </a:t>
            </a:r>
          </a:p>
          <a:p>
            <a:pPr fontAlgn="t">
              <a:lnSpc>
                <a:spcPct val="150000"/>
              </a:lnSpc>
            </a:pPr>
            <a:r>
              <a:rPr lang="tr-TR" sz="2000" b="1" dirty="0" smtClean="0">
                <a:effectLst/>
                <a:latin typeface="Calibri" pitchFamily="34" charset="0"/>
                <a:cs typeface="Calibri" pitchFamily="34" charset="0"/>
              </a:rPr>
              <a:t>Farkındalık duygularının geliştirebilme, bilişim alanı ile ilgili fikir  sahibi olabilme, iyi bir teknoloji okur-yazarı olmasının yanında bu kültürü yaşayan ve yaşatan bireyler </a:t>
            </a:r>
            <a:r>
              <a:rPr lang="tr-TR" sz="2000" b="1" dirty="0" smtClean="0">
                <a:effectLst/>
                <a:latin typeface="Calibri" pitchFamily="34" charset="0"/>
                <a:cs typeface="Calibri" pitchFamily="34" charset="0"/>
              </a:rPr>
              <a:t>olmaları</a:t>
            </a:r>
            <a:endParaRPr lang="tr-TR" sz="2000" b="1" dirty="0" smtClean="0">
              <a:effectLst/>
              <a:latin typeface="Calibri" pitchFamily="34" charset="0"/>
              <a:cs typeface="Calibri" pitchFamily="34" charset="0"/>
            </a:endParaRPr>
          </a:p>
          <a:p>
            <a:endParaRPr lang="tr-TR" b="1" dirty="0">
              <a:latin typeface="Calibri" pitchFamily="34" charset="0"/>
              <a:cs typeface="Calibri" pitchFamily="34" charset="0"/>
            </a:endParaRPr>
          </a:p>
        </p:txBody>
      </p:sp>
      <p:pic>
        <p:nvPicPr>
          <p:cNvPr id="6" name="Picture 2" descr="C:\Users\alperen\Desktop\başbakan sunum\resim\sunum alanı\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349" y="4869160"/>
            <a:ext cx="2213222" cy="1658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 name="Picture 3" descr="C:\Users\alperen\Desktop\başbakan sunum\resim\sunum alanı\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246" y="908720"/>
            <a:ext cx="2213223" cy="1658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8" name="Picture 4" descr="C:\Users\alperen\Desktop\başbakan sunum\resim\sunum alanı\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246" y="2852936"/>
            <a:ext cx="2213222" cy="1658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23053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smtClean="0">
                <a:latin typeface="Calibri" pitchFamily="34" charset="0"/>
                <a:cs typeface="Calibri" pitchFamily="34" charset="0"/>
              </a:rPr>
              <a:t>E-BİKO KATILIM</a:t>
            </a:r>
            <a:endParaRPr lang="tr-TR" sz="32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2302419"/>
            <a:ext cx="2767336" cy="395563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40768"/>
            <a:ext cx="2747195" cy="3947583"/>
          </a:xfrm>
          <a:prstGeom prst="rect">
            <a:avLst/>
          </a:prstGeom>
        </p:spPr>
      </p:pic>
    </p:spTree>
    <p:extLst>
      <p:ext uri="{BB962C8B-B14F-4D97-AF65-F5344CB8AC3E}">
        <p14:creationId xmlns:p14="http://schemas.microsoft.com/office/powerpoint/2010/main" val="177777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smtClean="0">
                <a:latin typeface="Calibri" pitchFamily="34" charset="0"/>
                <a:cs typeface="Calibri" pitchFamily="34" charset="0"/>
              </a:rPr>
              <a:t>YARIŞMA YÖNTEMİ &amp; KATEGORİLER</a:t>
            </a:r>
            <a:endParaRPr lang="tr-TR" sz="28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467544" y="908720"/>
            <a:ext cx="7992888" cy="3359061"/>
          </a:xfrm>
          <a:prstGeom prst="rect">
            <a:avLst/>
          </a:prstGeom>
          <a:noFill/>
        </p:spPr>
        <p:txBody>
          <a:bodyPr wrap="square" rtlCol="0">
            <a:spAutoFit/>
          </a:bodyPr>
          <a:lstStyle/>
          <a:p>
            <a:pPr algn="just">
              <a:lnSpc>
                <a:spcPct val="150000"/>
              </a:lnSpc>
            </a:pPr>
            <a:r>
              <a:rPr lang="tr-TR" sz="2400" b="1" dirty="0" smtClean="0">
                <a:latin typeface="Calibri" pitchFamily="34" charset="0"/>
                <a:cs typeface="Calibri" pitchFamily="34" charset="0"/>
              </a:rPr>
              <a:t>	Yarışma </a:t>
            </a:r>
            <a:r>
              <a:rPr lang="tr-TR" sz="2400" b="1" dirty="0">
                <a:latin typeface="Calibri" pitchFamily="34" charset="0"/>
                <a:cs typeface="Calibri" pitchFamily="34" charset="0"/>
              </a:rPr>
              <a:t>üç aşamadan oluşmaktadır. Birinci aşamada kendi alanında uzman jüri üyeleri </a:t>
            </a:r>
            <a:r>
              <a:rPr lang="tr-TR" sz="2400" b="1" dirty="0" smtClean="0">
                <a:latin typeface="Calibri" pitchFamily="34" charset="0"/>
                <a:cs typeface="Calibri" pitchFamily="34" charset="0"/>
              </a:rPr>
              <a:t>tarafından gönderilen </a:t>
            </a:r>
            <a:r>
              <a:rPr lang="tr-TR" sz="2400" b="1" dirty="0">
                <a:latin typeface="Calibri" pitchFamily="34" charset="0"/>
                <a:cs typeface="Calibri" pitchFamily="34" charset="0"/>
              </a:rPr>
              <a:t>projeler ön değerlendirmeye tabi tutulur, ikinci aşamada finale kalan yarışmacılar proje </a:t>
            </a:r>
            <a:r>
              <a:rPr lang="tr-TR" sz="2400" b="1" dirty="0" smtClean="0">
                <a:latin typeface="Calibri" pitchFamily="34" charset="0"/>
                <a:cs typeface="Calibri" pitchFamily="34" charset="0"/>
              </a:rPr>
              <a:t>sunumlarını gerçekleştirir </a:t>
            </a:r>
            <a:r>
              <a:rPr lang="tr-TR" sz="2400" b="1" dirty="0">
                <a:latin typeface="Calibri" pitchFamily="34" charset="0"/>
                <a:cs typeface="Calibri" pitchFamily="34" charset="0"/>
              </a:rPr>
              <a:t>ve üçüncü aşamada ise jüri tarafından final değerlendirmeleri yapılır ve sonuçlar ilan edilir.</a:t>
            </a:r>
          </a:p>
        </p:txBody>
      </p:sp>
      <p:sp>
        <p:nvSpPr>
          <p:cNvPr id="5" name="Metin kutusu 4"/>
          <p:cNvSpPr txBox="1"/>
          <p:nvPr/>
        </p:nvSpPr>
        <p:spPr>
          <a:xfrm>
            <a:off x="564196" y="4653136"/>
            <a:ext cx="4118486" cy="1200329"/>
          </a:xfrm>
          <a:prstGeom prst="rect">
            <a:avLst/>
          </a:prstGeom>
          <a:noFill/>
        </p:spPr>
        <p:txBody>
          <a:bodyPr wrap="square" rtlCol="0">
            <a:spAutoFit/>
          </a:bodyPr>
          <a:lstStyle/>
          <a:p>
            <a:r>
              <a:rPr lang="tr-TR" b="1" dirty="0">
                <a:solidFill>
                  <a:srgbClr val="FF0000"/>
                </a:solidFill>
                <a:latin typeface="Calibri" pitchFamily="34" charset="0"/>
                <a:cs typeface="Calibri" pitchFamily="34" charset="0"/>
              </a:rPr>
              <a:t>İlköğretim Kategorisi:</a:t>
            </a:r>
          </a:p>
          <a:p>
            <a:pPr marL="342900" indent="-342900">
              <a:buAutoNum type="arabicPeriod"/>
            </a:pPr>
            <a:r>
              <a:rPr lang="tr-TR" dirty="0" smtClean="0">
                <a:latin typeface="Calibri" pitchFamily="34" charset="0"/>
                <a:cs typeface="Calibri" pitchFamily="34" charset="0"/>
              </a:rPr>
              <a:t>Eğitimde </a:t>
            </a:r>
            <a:r>
              <a:rPr lang="tr-TR" dirty="0">
                <a:latin typeface="Calibri" pitchFamily="34" charset="0"/>
                <a:cs typeface="Calibri" pitchFamily="34" charset="0"/>
              </a:rPr>
              <a:t>Bilişimin </a:t>
            </a:r>
            <a:r>
              <a:rPr lang="tr-TR" dirty="0" smtClean="0">
                <a:latin typeface="Calibri" pitchFamily="34" charset="0"/>
                <a:cs typeface="Calibri" pitchFamily="34" charset="0"/>
              </a:rPr>
              <a:t>Yeri</a:t>
            </a:r>
          </a:p>
          <a:p>
            <a:pPr marL="342900" indent="-342900">
              <a:buFontTx/>
              <a:buAutoNum type="arabicPeriod"/>
            </a:pPr>
            <a:r>
              <a:rPr lang="tr-TR" dirty="0" smtClean="0">
                <a:latin typeface="Calibri" pitchFamily="34" charset="0"/>
                <a:cs typeface="Calibri" pitchFamily="34" charset="0"/>
              </a:rPr>
              <a:t>Web Sitesi / Portal Tasarımı</a:t>
            </a:r>
          </a:p>
          <a:p>
            <a:pPr marL="342900" indent="-342900">
              <a:buFontTx/>
              <a:buAutoNum type="arabicPeriod"/>
            </a:pPr>
            <a:r>
              <a:rPr lang="tr-TR" dirty="0" smtClean="0">
                <a:latin typeface="Calibri" pitchFamily="34" charset="0"/>
                <a:cs typeface="Calibri" pitchFamily="34" charset="0"/>
              </a:rPr>
              <a:t>Eğlenerek Öğrenelim / Animasyon</a:t>
            </a:r>
          </a:p>
        </p:txBody>
      </p:sp>
      <p:sp>
        <p:nvSpPr>
          <p:cNvPr id="6" name="Metin kutusu 5"/>
          <p:cNvSpPr txBox="1"/>
          <p:nvPr/>
        </p:nvSpPr>
        <p:spPr>
          <a:xfrm>
            <a:off x="4868281" y="4653136"/>
            <a:ext cx="4032448" cy="1477328"/>
          </a:xfrm>
          <a:prstGeom prst="rect">
            <a:avLst/>
          </a:prstGeom>
          <a:noFill/>
        </p:spPr>
        <p:txBody>
          <a:bodyPr wrap="square" rtlCol="0">
            <a:spAutoFit/>
          </a:bodyPr>
          <a:lstStyle/>
          <a:p>
            <a:r>
              <a:rPr lang="tr-TR" b="1" dirty="0" smtClean="0">
                <a:solidFill>
                  <a:srgbClr val="FF0000"/>
                </a:solidFill>
                <a:latin typeface="Calibri" pitchFamily="34" charset="0"/>
                <a:cs typeface="Calibri" pitchFamily="34" charset="0"/>
              </a:rPr>
              <a:t>Ortaöğretim Kategorisi:</a:t>
            </a:r>
          </a:p>
          <a:p>
            <a:r>
              <a:rPr lang="tr-TR" dirty="0" smtClean="0">
                <a:latin typeface="Calibri" pitchFamily="34" charset="0"/>
                <a:cs typeface="Calibri" pitchFamily="34" charset="0"/>
              </a:rPr>
              <a:t>1. Web Sitesi / Portal Tasarımı</a:t>
            </a:r>
          </a:p>
          <a:p>
            <a:r>
              <a:rPr lang="tr-TR" dirty="0" smtClean="0">
                <a:latin typeface="Calibri" pitchFamily="34" charset="0"/>
                <a:cs typeface="Calibri" pitchFamily="34" charset="0"/>
              </a:rPr>
              <a:t>2. Yazılım Geliştirme</a:t>
            </a:r>
          </a:p>
          <a:p>
            <a:r>
              <a:rPr lang="tr-TR" dirty="0" smtClean="0">
                <a:latin typeface="Calibri" pitchFamily="34" charset="0"/>
                <a:cs typeface="Calibri" pitchFamily="34" charset="0"/>
              </a:rPr>
              <a:t>3. Eğitimde Ar-Ge</a:t>
            </a:r>
          </a:p>
          <a:p>
            <a:r>
              <a:rPr lang="tr-TR" dirty="0" smtClean="0">
                <a:latin typeface="Calibri" pitchFamily="34" charset="0"/>
                <a:cs typeface="Calibri" pitchFamily="34" charset="0"/>
              </a:rPr>
              <a:t>4. Eğlenerek Öğrenelim / Animasyon</a:t>
            </a:r>
          </a:p>
        </p:txBody>
      </p:sp>
    </p:spTree>
    <p:extLst>
      <p:ext uri="{BB962C8B-B14F-4D97-AF65-F5344CB8AC3E}">
        <p14:creationId xmlns:p14="http://schemas.microsoft.com/office/powerpoint/2010/main" val="154426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smtClean="0">
                <a:latin typeface="Calibri" pitchFamily="34" charset="0"/>
                <a:cs typeface="Calibri" pitchFamily="34" charset="0"/>
              </a:rPr>
              <a:t>EĞİTİMDE BİLİŞİMİN </a:t>
            </a:r>
            <a:r>
              <a:rPr lang="tr-TR" dirty="0">
                <a:latin typeface="Calibri" pitchFamily="34" charset="0"/>
                <a:cs typeface="Calibri" pitchFamily="34" charset="0"/>
              </a:rPr>
              <a:t>YERİ</a:t>
            </a:r>
            <a:br>
              <a:rPr lang="tr-TR"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endParaRPr lang="tr-TR" sz="20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467544" y="1052736"/>
            <a:ext cx="8280920" cy="2805063"/>
          </a:xfrm>
          <a:prstGeom prst="rect">
            <a:avLst/>
          </a:prstGeom>
          <a:noFill/>
        </p:spPr>
        <p:txBody>
          <a:bodyPr wrap="square" rtlCol="0">
            <a:spAutoFit/>
          </a:bodyPr>
          <a:lstStyle/>
          <a:p>
            <a:pPr algn="just">
              <a:lnSpc>
                <a:spcPct val="150000"/>
              </a:lnSpc>
            </a:pPr>
            <a:r>
              <a:rPr lang="tr-TR" sz="2400" b="1" dirty="0" smtClean="0">
                <a:latin typeface="Calibri" pitchFamily="34" charset="0"/>
                <a:cs typeface="Calibri" pitchFamily="34" charset="0"/>
              </a:rPr>
              <a:t>	Bilişim </a:t>
            </a:r>
            <a:r>
              <a:rPr lang="tr-TR" sz="2400" b="1" dirty="0">
                <a:latin typeface="Calibri" pitchFamily="34" charset="0"/>
                <a:cs typeface="Calibri" pitchFamily="34" charset="0"/>
              </a:rPr>
              <a:t>teknolojileri </a:t>
            </a:r>
            <a:r>
              <a:rPr lang="tr-TR" sz="2400" b="1" dirty="0" smtClean="0">
                <a:latin typeface="Calibri" pitchFamily="34" charset="0"/>
                <a:cs typeface="Calibri" pitchFamily="34" charset="0"/>
              </a:rPr>
              <a:t>ile </a:t>
            </a:r>
            <a:r>
              <a:rPr lang="tr-TR" sz="2400" b="1" dirty="0">
                <a:latin typeface="Calibri" pitchFamily="34" charset="0"/>
                <a:cs typeface="Calibri" pitchFamily="34" charset="0"/>
              </a:rPr>
              <a:t>birlikte nasıl bir insan tipinin yetiştirilmesi gerektiği, </a:t>
            </a:r>
            <a:r>
              <a:rPr lang="tr-TR" sz="2400" b="1" dirty="0" smtClean="0">
                <a:latin typeface="Calibri" pitchFamily="34" charset="0"/>
                <a:cs typeface="Calibri" pitchFamily="34" charset="0"/>
              </a:rPr>
              <a:t>bu </a:t>
            </a:r>
            <a:r>
              <a:rPr lang="tr-TR" sz="2400" b="1" dirty="0">
                <a:latin typeface="Calibri" pitchFamily="34" charset="0"/>
                <a:cs typeface="Calibri" pitchFamily="34" charset="0"/>
              </a:rPr>
              <a:t>süreç içerisinde öğrencilerin, velilerin ve eğitimcilerin rolleri, görevleri, okul idarecileri</a:t>
            </a:r>
            <a:r>
              <a:rPr lang="tr-TR" sz="2400" b="1" dirty="0" smtClean="0">
                <a:latin typeface="Calibri" pitchFamily="34" charset="0"/>
                <a:cs typeface="Calibri" pitchFamily="34" charset="0"/>
              </a:rPr>
              <a:t>, öğretmenler</a:t>
            </a:r>
            <a:r>
              <a:rPr lang="tr-TR" sz="2400" b="1" dirty="0">
                <a:latin typeface="Calibri" pitchFamily="34" charset="0"/>
                <a:cs typeface="Calibri" pitchFamily="34" charset="0"/>
              </a:rPr>
              <a:t>, öğrenciler ve veliler arasında var olan sorunlar ile bu sorunların çözümüne </a:t>
            </a:r>
            <a:r>
              <a:rPr lang="tr-TR" sz="2400" b="1" dirty="0" smtClean="0">
                <a:latin typeface="Calibri" pitchFamily="34" charset="0"/>
                <a:cs typeface="Calibri" pitchFamily="34" charset="0"/>
              </a:rPr>
              <a:t>getirilebilecek çözümleri </a:t>
            </a:r>
            <a:r>
              <a:rPr lang="tr-TR" sz="2400" b="1" dirty="0">
                <a:latin typeface="Calibri" pitchFamily="34" charset="0"/>
                <a:cs typeface="Calibri" pitchFamily="34" charset="0"/>
              </a:rPr>
              <a:t>kapsamaktadır.</a:t>
            </a:r>
          </a:p>
        </p:txBody>
      </p:sp>
      <p:pic>
        <p:nvPicPr>
          <p:cNvPr id="5" name="Picture 2" descr="C:\Users\alperen\Desktop\başbakan sunum\resim\sunum alanı\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581128"/>
            <a:ext cx="1921435" cy="144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descr="C:\Users\alperen\Desktop\başbakan sunum\resim\sunum alanı\s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581129"/>
            <a:ext cx="1921435" cy="144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C:\Users\alperen\Desktop\başbakan sunum\resim\sunum alanı\s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581129"/>
            <a:ext cx="1921435" cy="144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17288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smtClean="0">
                <a:latin typeface="Calibri" pitchFamily="34" charset="0"/>
                <a:cs typeface="Calibri" pitchFamily="34" charset="0"/>
              </a:rPr>
              <a:t>EĞİTİMDE  </a:t>
            </a:r>
            <a:r>
              <a:rPr lang="tr-TR" sz="3200" dirty="0" smtClean="0">
                <a:latin typeface="Calibri" pitchFamily="34" charset="0"/>
                <a:cs typeface="Calibri" pitchFamily="34" charset="0"/>
              </a:rPr>
              <a:t>AR-GE</a:t>
            </a: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endParaRPr lang="tr-TR" sz="32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159359" y="1556792"/>
            <a:ext cx="5373081" cy="3359061"/>
          </a:xfrm>
          <a:prstGeom prst="rect">
            <a:avLst/>
          </a:prstGeom>
          <a:noFill/>
        </p:spPr>
        <p:txBody>
          <a:bodyPr wrap="square" rtlCol="0">
            <a:spAutoFit/>
          </a:bodyPr>
          <a:lstStyle/>
          <a:p>
            <a:pPr algn="just">
              <a:lnSpc>
                <a:spcPct val="150000"/>
              </a:lnSpc>
            </a:pPr>
            <a:r>
              <a:rPr lang="tr-TR" sz="2400" b="1" dirty="0" smtClean="0">
                <a:latin typeface="Calibri" pitchFamily="34" charset="0"/>
                <a:cs typeface="Calibri" pitchFamily="34" charset="0"/>
              </a:rPr>
              <a:t>	Eğitim </a:t>
            </a:r>
            <a:r>
              <a:rPr lang="tr-TR" sz="2400" b="1" dirty="0">
                <a:latin typeface="Calibri" pitchFamily="34" charset="0"/>
                <a:cs typeface="Calibri" pitchFamily="34" charset="0"/>
              </a:rPr>
              <a:t>alanında araştırma, geliştirme ile eğitim kurumlarımızı daha kullanılır duruma </a:t>
            </a:r>
            <a:r>
              <a:rPr lang="tr-TR" sz="2400" b="1" dirty="0" smtClean="0">
                <a:latin typeface="Calibri" pitchFamily="34" charset="0"/>
                <a:cs typeface="Calibri" pitchFamily="34" charset="0"/>
              </a:rPr>
              <a:t>getirebilecek projelerin </a:t>
            </a:r>
            <a:r>
              <a:rPr lang="tr-TR" sz="2400" b="1" dirty="0">
                <a:latin typeface="Calibri" pitchFamily="34" charset="0"/>
                <a:cs typeface="Calibri" pitchFamily="34" charset="0"/>
              </a:rPr>
              <a:t>üretilmesi ve üretilen projelerin uygulanabilir olanların hayata geçirilmesi amaçlanmaktadır.</a:t>
            </a:r>
          </a:p>
        </p:txBody>
      </p:sp>
      <p:pic>
        <p:nvPicPr>
          <p:cNvPr id="5" name="Picture 5" descr="C:\Users\alperen\Desktop\başbakan sunum\resim\yarışmacılar\6.JPG"/>
          <p:cNvPicPr>
            <a:picLocks noChangeAspect="1" noChangeArrowheads="1"/>
          </p:cNvPicPr>
          <p:nvPr/>
        </p:nvPicPr>
        <p:blipFill rotWithShape="1">
          <a:blip r:embed="rId2">
            <a:extLst>
              <a:ext uri="{28A0092B-C50C-407E-A947-70E740481C1C}">
                <a14:useLocalDpi xmlns:a14="http://schemas.microsoft.com/office/drawing/2010/main" val="0"/>
              </a:ext>
            </a:extLst>
          </a:blip>
          <a:srcRect l="14473" r="36209"/>
          <a:stretch/>
        </p:blipFill>
        <p:spPr bwMode="auto">
          <a:xfrm>
            <a:off x="361323" y="1556792"/>
            <a:ext cx="2699005" cy="4101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62857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latin typeface="Calibri" pitchFamily="34" charset="0"/>
                <a:cs typeface="Calibri" pitchFamily="34" charset="0"/>
              </a:rPr>
              <a:t>EĞLENEREK ÖĞRENELİM ANİMASYON</a:t>
            </a: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23528" y="985740"/>
            <a:ext cx="6336704" cy="4831579"/>
          </a:xfrm>
          <a:prstGeom prst="rect">
            <a:avLst/>
          </a:prstGeom>
          <a:noFill/>
        </p:spPr>
        <p:txBody>
          <a:bodyPr wrap="square" rtlCol="0">
            <a:spAutoFit/>
          </a:bodyPr>
          <a:lstStyle/>
          <a:p>
            <a:pPr algn="just">
              <a:lnSpc>
                <a:spcPct val="150000"/>
              </a:lnSpc>
            </a:pPr>
            <a:r>
              <a:rPr lang="tr-TR" sz="2600" b="1" dirty="0" smtClean="0">
                <a:latin typeface="Calibri" pitchFamily="34" charset="0"/>
                <a:cs typeface="Calibri" pitchFamily="34" charset="0"/>
              </a:rPr>
              <a:t>	Eğitimin </a:t>
            </a:r>
            <a:r>
              <a:rPr lang="tr-TR" sz="2600" b="1" dirty="0">
                <a:latin typeface="Calibri" pitchFamily="34" charset="0"/>
                <a:cs typeface="Calibri" pitchFamily="34" charset="0"/>
              </a:rPr>
              <a:t>daha zevkli ve daha çekici hale getirilmesi için birçok araştırma yapılmaktadır. </a:t>
            </a:r>
            <a:r>
              <a:rPr lang="tr-TR" sz="2600" b="1" dirty="0" smtClean="0">
                <a:latin typeface="Calibri" pitchFamily="34" charset="0"/>
                <a:cs typeface="Calibri" pitchFamily="34" charset="0"/>
              </a:rPr>
              <a:t>Bilgisayar animasyonları </a:t>
            </a:r>
            <a:r>
              <a:rPr lang="tr-TR" sz="2600" b="1" dirty="0">
                <a:latin typeface="Calibri" pitchFamily="34" charset="0"/>
                <a:cs typeface="Calibri" pitchFamily="34" charset="0"/>
              </a:rPr>
              <a:t>sayesinde çocukların hem kavrama kabiliyetleri artırılmakta hem de bu animasyonların </a:t>
            </a:r>
            <a:r>
              <a:rPr lang="tr-TR" sz="2600" b="1" dirty="0" smtClean="0">
                <a:latin typeface="Calibri" pitchFamily="34" charset="0"/>
                <a:cs typeface="Calibri" pitchFamily="34" charset="0"/>
              </a:rPr>
              <a:t>onların ilgisini </a:t>
            </a:r>
            <a:r>
              <a:rPr lang="tr-TR" sz="2600" b="1" dirty="0">
                <a:latin typeface="Calibri" pitchFamily="34" charset="0"/>
                <a:cs typeface="Calibri" pitchFamily="34" charset="0"/>
              </a:rPr>
              <a:t>çekecek tarzda hazırlanmasıyla konuya ilgileri daha kolay toparlanmaktadır.</a:t>
            </a:r>
          </a:p>
        </p:txBody>
      </p:sp>
      <p:pic>
        <p:nvPicPr>
          <p:cNvPr id="5" name="Picture 2" descr="C:\Users\alperen\Desktop\başbakan sunum\resim\yarışmacılar\1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49" r="23261"/>
          <a:stretch/>
        </p:blipFill>
        <p:spPr bwMode="auto">
          <a:xfrm>
            <a:off x="6804248" y="3645024"/>
            <a:ext cx="1979970" cy="2326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descr="C:\Users\alperen\Desktop\başbakan sunum\resim\yarışmacılar\9.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28" t="29239" r="39723"/>
          <a:stretch/>
        </p:blipFill>
        <p:spPr bwMode="auto">
          <a:xfrm>
            <a:off x="6804248" y="1052736"/>
            <a:ext cx="1910268" cy="2326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19705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4800" dirty="0">
                <a:latin typeface="Calibri" pitchFamily="34" charset="0"/>
                <a:cs typeface="Calibri" pitchFamily="34" charset="0"/>
              </a:rPr>
              <a:t/>
            </a:r>
            <a:br>
              <a:rPr lang="tr-TR" sz="4800" dirty="0">
                <a:latin typeface="Calibri" pitchFamily="34" charset="0"/>
                <a:cs typeface="Calibri" pitchFamily="34" charset="0"/>
              </a:rPr>
            </a:br>
            <a:r>
              <a:rPr lang="tr-TR" sz="3200" dirty="0" smtClean="0">
                <a:latin typeface="Calibri" pitchFamily="34" charset="0"/>
                <a:cs typeface="Calibri" pitchFamily="34" charset="0"/>
              </a:rPr>
              <a:t>WEB TASARIM</a:t>
            </a: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endParaRPr lang="tr-TR" sz="3200"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404944" y="980728"/>
            <a:ext cx="5751231" cy="4231415"/>
          </a:xfrm>
          <a:prstGeom prst="rect">
            <a:avLst/>
          </a:prstGeom>
          <a:noFill/>
        </p:spPr>
        <p:txBody>
          <a:bodyPr wrap="square" rtlCol="0">
            <a:spAutoFit/>
          </a:bodyPr>
          <a:lstStyle/>
          <a:p>
            <a:pPr>
              <a:lnSpc>
                <a:spcPct val="150000"/>
              </a:lnSpc>
            </a:pPr>
            <a:r>
              <a:rPr lang="tr-TR" sz="2600" b="1" dirty="0" smtClean="0">
                <a:latin typeface="Calibri" pitchFamily="34" charset="0"/>
                <a:cs typeface="Calibri" pitchFamily="34" charset="0"/>
              </a:rPr>
              <a:t>	Web </a:t>
            </a:r>
            <a:r>
              <a:rPr lang="tr-TR" sz="2600" b="1" dirty="0">
                <a:latin typeface="Calibri" pitchFamily="34" charset="0"/>
                <a:cs typeface="Calibri" pitchFamily="34" charset="0"/>
              </a:rPr>
              <a:t>ve internet teknolojileri kullanılarak başarılı projelerin geliştirilmesi, yaygınlaştırılması, tanıtılması</a:t>
            </a:r>
            <a:r>
              <a:rPr lang="tr-TR" sz="2600" b="1" dirty="0" smtClean="0">
                <a:latin typeface="Calibri" pitchFamily="34" charset="0"/>
                <a:cs typeface="Calibri" pitchFamily="34" charset="0"/>
              </a:rPr>
              <a:t>, raporlanması</a:t>
            </a:r>
            <a:r>
              <a:rPr lang="tr-TR" sz="2600" b="1" dirty="0">
                <a:latin typeface="Calibri" pitchFamily="34" charset="0"/>
                <a:cs typeface="Calibri" pitchFamily="34" charset="0"/>
              </a:rPr>
              <a:t>, bu alanda yapılacak </a:t>
            </a:r>
            <a:r>
              <a:rPr lang="tr-TR" sz="2600" b="1" dirty="0" smtClean="0">
                <a:latin typeface="Calibri" pitchFamily="34" charset="0"/>
                <a:cs typeface="Calibri" pitchFamily="34" charset="0"/>
              </a:rPr>
              <a:t>çalışmaların </a:t>
            </a:r>
            <a:r>
              <a:rPr lang="tr-TR" sz="2600" b="1" dirty="0">
                <a:latin typeface="Calibri" pitchFamily="34" charset="0"/>
                <a:cs typeface="Calibri" pitchFamily="34" charset="0"/>
              </a:rPr>
              <a:t>ve yatırımların özendirilmesine katkılar </a:t>
            </a:r>
            <a:r>
              <a:rPr lang="tr-TR" sz="2600" b="1" dirty="0" smtClean="0">
                <a:latin typeface="Calibri" pitchFamily="34" charset="0"/>
                <a:cs typeface="Calibri" pitchFamily="34" charset="0"/>
              </a:rPr>
              <a:t>sağlaması amaçlanmaktadır</a:t>
            </a:r>
            <a:r>
              <a:rPr lang="tr-TR" sz="2600" b="1" dirty="0">
                <a:latin typeface="Calibri" pitchFamily="34" charset="0"/>
                <a:cs typeface="Calibri" pitchFamily="34" charset="0"/>
              </a:rPr>
              <a:t>.</a:t>
            </a:r>
          </a:p>
        </p:txBody>
      </p:sp>
      <p:pic>
        <p:nvPicPr>
          <p:cNvPr id="5" name="Picture 3" descr="C:\Users\alperen\Desktop\başbakan sunum\resim\sunum alanı\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23507">
            <a:off x="6483059" y="2397776"/>
            <a:ext cx="2419616" cy="18135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2" descr="C:\Users\alperen\Desktop\başbakan sunum\resim\sunum alanı\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3507">
            <a:off x="5264071" y="4304621"/>
            <a:ext cx="2543907" cy="1906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90181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a:latin typeface="Calibri" pitchFamily="34" charset="0"/>
                <a:cs typeface="Calibri" pitchFamily="34" charset="0"/>
              </a:rPr>
              <a:t/>
            </a:r>
            <a:br>
              <a:rPr lang="tr-TR" dirty="0">
                <a:latin typeface="Calibri" pitchFamily="34" charset="0"/>
                <a:cs typeface="Calibri" pitchFamily="34" charset="0"/>
              </a:rPr>
            </a:br>
            <a:r>
              <a:rPr lang="tr-TR" dirty="0" smtClean="0">
                <a:latin typeface="Calibri" pitchFamily="34" charset="0"/>
                <a:cs typeface="Calibri" pitchFamily="34" charset="0"/>
              </a:rPr>
              <a:t>YAZILIM GELİŞTİRME</a:t>
            </a:r>
            <a:r>
              <a:rPr lang="tr-TR" dirty="0">
                <a:latin typeface="Calibri" pitchFamily="34" charset="0"/>
                <a:cs typeface="Calibri" pitchFamily="34" charset="0"/>
              </a:rPr>
              <a:t/>
            </a:r>
            <a:br>
              <a:rPr lang="tr-TR"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r>
              <a:rPr lang="tr-TR" sz="2000" dirty="0">
                <a:latin typeface="Calibri" pitchFamily="34" charset="0"/>
                <a:cs typeface="Calibri" pitchFamily="34" charset="0"/>
              </a:rPr>
              <a:t/>
            </a:r>
            <a:br>
              <a:rPr lang="tr-TR" sz="2000" dirty="0">
                <a:latin typeface="Calibri" pitchFamily="34" charset="0"/>
                <a:cs typeface="Calibri" pitchFamily="34" charset="0"/>
              </a:rPr>
            </a:b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95536" y="1052736"/>
            <a:ext cx="7992888" cy="2031325"/>
          </a:xfrm>
          <a:prstGeom prst="rect">
            <a:avLst/>
          </a:prstGeom>
          <a:noFill/>
        </p:spPr>
        <p:txBody>
          <a:bodyPr wrap="square" rtlCol="0">
            <a:spAutoFit/>
          </a:bodyPr>
          <a:lstStyle/>
          <a:p>
            <a:pPr>
              <a:lnSpc>
                <a:spcPct val="150000"/>
              </a:lnSpc>
            </a:pPr>
            <a:r>
              <a:rPr lang="tr-TR" sz="2800" b="1" dirty="0" smtClean="0">
                <a:latin typeface="Calibri" pitchFamily="34" charset="0"/>
                <a:cs typeface="Calibri" pitchFamily="34" charset="0"/>
              </a:rPr>
              <a:t>Öğrencilerin </a:t>
            </a:r>
            <a:r>
              <a:rPr lang="tr-TR" sz="2800" b="1" dirty="0">
                <a:latin typeface="Calibri" pitchFamily="34" charset="0"/>
                <a:cs typeface="Calibri" pitchFamily="34" charset="0"/>
              </a:rPr>
              <a:t>bilgi ve hayal güçlerine sınır koymadan insan hayatını kolaylaştırıcı </a:t>
            </a:r>
            <a:r>
              <a:rPr lang="tr-TR" sz="2800" b="1" dirty="0" smtClean="0">
                <a:latin typeface="Calibri" pitchFamily="34" charset="0"/>
                <a:cs typeface="Calibri" pitchFamily="34" charset="0"/>
              </a:rPr>
              <a:t>programların / kodların yazılması </a:t>
            </a:r>
            <a:r>
              <a:rPr lang="tr-TR" sz="2800" b="1" dirty="0">
                <a:latin typeface="Calibri" pitchFamily="34" charset="0"/>
                <a:cs typeface="Calibri" pitchFamily="34" charset="0"/>
              </a:rPr>
              <a:t>amaçlanmaktadır.</a:t>
            </a:r>
          </a:p>
        </p:txBody>
      </p:sp>
      <p:pic>
        <p:nvPicPr>
          <p:cNvPr id="81923" name="Picture 3" descr="C:\Users\Maydın\Desktop\yrs2011%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2952328" cy="1962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326" y="4026407"/>
            <a:ext cx="2910002" cy="193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2494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subTitle" idx="1"/>
          </p:nvPr>
        </p:nvSpPr>
        <p:spPr>
          <a:xfrm>
            <a:off x="2555776" y="4941168"/>
            <a:ext cx="6078538" cy="482600"/>
          </a:xfrm>
        </p:spPr>
        <p:txBody>
          <a:bodyPr/>
          <a:lstStyle/>
          <a:p>
            <a:r>
              <a:rPr lang="tr-TR" sz="3200" dirty="0" smtClean="0">
                <a:latin typeface="Calibri" pitchFamily="34" charset="0"/>
                <a:cs typeface="Calibri" pitchFamily="34" charset="0"/>
              </a:rPr>
              <a:t>Gelecek Bilişimle Gelecek</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dirty="0" smtClean="0">
                <a:latin typeface="Calibri" pitchFamily="34" charset="0"/>
                <a:cs typeface="Calibri" pitchFamily="34" charset="0"/>
              </a:rPr>
              <a:t>E-BİKO NEDİR?</a:t>
            </a:r>
            <a:endParaRPr lang="en-US" dirty="0">
              <a:latin typeface="Calibri" pitchFamily="34" charset="0"/>
              <a:cs typeface="Calibri" pitchFamily="34" charset="0"/>
            </a:endParaRPr>
          </a:p>
        </p:txBody>
      </p:sp>
      <p:sp>
        <p:nvSpPr>
          <p:cNvPr id="32" name="Altbilgi Yer Tutucusu 4"/>
          <p:cNvSpPr>
            <a:spLocks noGrp="1"/>
          </p:cNvSpPr>
          <p:nvPr>
            <p:ph type="ftr" sz="quarter" idx="11"/>
          </p:nvPr>
        </p:nvSpPr>
        <p:spPr/>
        <p:txBody>
          <a:bodyPr/>
          <a:lstStyle/>
          <a:p>
            <a:r>
              <a:rPr lang="en-US" dirty="0"/>
              <a:t>www.themegallery.com</a:t>
            </a:r>
          </a:p>
        </p:txBody>
      </p:sp>
      <p:sp>
        <p:nvSpPr>
          <p:cNvPr id="2" name="Metin kutusu 1"/>
          <p:cNvSpPr txBox="1"/>
          <p:nvPr/>
        </p:nvSpPr>
        <p:spPr>
          <a:xfrm>
            <a:off x="467544" y="1196752"/>
            <a:ext cx="8136904" cy="5447645"/>
          </a:xfrm>
          <a:prstGeom prst="rect">
            <a:avLst/>
          </a:prstGeom>
          <a:noFill/>
        </p:spPr>
        <p:txBody>
          <a:bodyPr wrap="square" rtlCol="0">
            <a:spAutoFit/>
          </a:bodyPr>
          <a:lstStyle/>
          <a:p>
            <a:pPr algn="just">
              <a:lnSpc>
                <a:spcPct val="150000"/>
              </a:lnSpc>
            </a:pPr>
            <a:r>
              <a:rPr lang="tr-TR" sz="2000" b="1" dirty="0" smtClean="0">
                <a:latin typeface="Calibri" pitchFamily="34" charset="0"/>
                <a:cs typeface="Calibri" pitchFamily="34" charset="0"/>
              </a:rPr>
              <a:t>Gelişmişliğin genel simgesi teknolojidir. Bireyler ve toplumlar, ihtiyaçlarını teknoloji aracılığıyla daha kolay karşılamaktadırlar. Teknolojik gelişmelerini tamamlamış ve çağa uyum sağlamış toplumların yaşam ve kültür düzeylerinin yüksek olduğu gözlenmektedir. Birçok yenilikler gibi teknolojik yeniliklerin de öncelikle eğitim kurumlarına taşınarak gençlerin yetişmesine ışık tutması sağlanmalıdır.</a:t>
            </a:r>
          </a:p>
          <a:p>
            <a:pPr algn="just">
              <a:lnSpc>
                <a:spcPct val="150000"/>
              </a:lnSpc>
            </a:pPr>
            <a:r>
              <a:rPr lang="tr-TR" sz="2000" b="1" dirty="0" smtClean="0">
                <a:latin typeface="Calibri" pitchFamily="34" charset="0"/>
                <a:cs typeface="Calibri" pitchFamily="34" charset="0"/>
              </a:rPr>
              <a:t>	Geleceği hayalleriyle inşa edecek ve bu hayalleri projelendirerek hayata geçirecek istekli ve üretici ilköğretim ve ortaöğretim öğrencilerini teşvik etmek, onların gelecekte iyi bir teknoloji okur-yazarı olmasının yanında bu kültürü yaşayan ve yaşatan bireyler olmaları amacıyla düzenlenen bir organizasyondur.</a:t>
            </a:r>
          </a:p>
          <a:p>
            <a:endParaRPr lang="tr-TR"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cs typeface="Calibri" pitchFamily="34" charset="0"/>
              </a:rPr>
              <a:t>E-BİKO’NUN TARİHÇESİ</a:t>
            </a: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23528" y="1124744"/>
            <a:ext cx="8424936" cy="5262979"/>
          </a:xfrm>
          <a:prstGeom prst="rect">
            <a:avLst/>
          </a:prstGeom>
          <a:noFill/>
        </p:spPr>
        <p:txBody>
          <a:bodyPr wrap="square" rtlCol="0">
            <a:spAutoFit/>
          </a:bodyPr>
          <a:lstStyle/>
          <a:p>
            <a:pPr algn="just"/>
            <a:r>
              <a:rPr lang="tr-TR" sz="2800" b="1" dirty="0" smtClean="0">
                <a:latin typeface="Calibri" pitchFamily="34" charset="0"/>
                <a:cs typeface="Calibri" pitchFamily="34" charset="0"/>
              </a:rPr>
              <a:t>Gelişmiş toplumların ve modern çağın bir göstergesi olan  bilim ve teknoloji , bilişim kültürünün bilinçli kullanımıyla birlikte tek tuşla bilgiye ulaşımı sağlamış; bir yandan da toplumsal ilişkileri artırmıştır. Günümüzde  sıkça kullanılan ve hemen hemen her alanda  karşımıza çıkan bilişim ya da bilgi teknolojileri  kavramı değişen ve gelişen dünyada insan merkezli olan tüm alanlara entegre edilmektedir. </a:t>
            </a:r>
            <a:r>
              <a:rPr lang="tr-TR" sz="2800" b="1" dirty="0" err="1" smtClean="0">
                <a:latin typeface="Calibri" pitchFamily="34" charset="0"/>
                <a:cs typeface="Calibri" pitchFamily="34" charset="0"/>
              </a:rPr>
              <a:t>Ebiko</a:t>
            </a:r>
            <a:r>
              <a:rPr lang="tr-TR" sz="2800" b="1" dirty="0" smtClean="0">
                <a:latin typeface="Calibri" pitchFamily="34" charset="0"/>
                <a:cs typeface="Calibri" pitchFamily="34" charset="0"/>
              </a:rPr>
              <a:t> Gelişen teknolojilerin  hayatımıza olan etkilerini  ve bu teknolojilerin düzgün kullanılması amacıyla 2004 yılında ortaya çıkmıştır. Bu yıl </a:t>
            </a:r>
            <a:r>
              <a:rPr lang="tr-TR" sz="2800" b="1" dirty="0" err="1" smtClean="0">
                <a:latin typeface="Calibri" pitchFamily="34" charset="0"/>
                <a:cs typeface="Calibri" pitchFamily="34" charset="0"/>
              </a:rPr>
              <a:t>Ebiko</a:t>
            </a:r>
            <a:r>
              <a:rPr lang="tr-TR" sz="2800" b="1" dirty="0" smtClean="0">
                <a:latin typeface="Calibri" pitchFamily="34" charset="0"/>
                <a:cs typeface="Calibri" pitchFamily="34" charset="0"/>
              </a:rPr>
              <a:t> 8. Olimpiyatını yapmaktadır.</a:t>
            </a:r>
          </a:p>
        </p:txBody>
      </p:sp>
    </p:spTree>
    <p:extLst>
      <p:ext uri="{BB962C8B-B14F-4D97-AF65-F5344CB8AC3E}">
        <p14:creationId xmlns:p14="http://schemas.microsoft.com/office/powerpoint/2010/main" val="421296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en-US"/>
              <a:t>www.themegallery.com</a:t>
            </a:r>
          </a:p>
        </p:txBody>
      </p:sp>
      <p:sp>
        <p:nvSpPr>
          <p:cNvPr id="10245" name="Rectangle 5"/>
          <p:cNvSpPr>
            <a:spLocks noGrp="1" noChangeArrowheads="1"/>
          </p:cNvSpPr>
          <p:nvPr>
            <p:ph type="title"/>
          </p:nvPr>
        </p:nvSpPr>
        <p:spPr/>
        <p:txBody>
          <a:bodyPr/>
          <a:lstStyle/>
          <a:p>
            <a:r>
              <a:rPr lang="tr-TR" dirty="0" smtClean="0">
                <a:latin typeface="Calibri" pitchFamily="34" charset="0"/>
                <a:cs typeface="Calibri" pitchFamily="34" charset="0"/>
              </a:rPr>
              <a:t>E-BİKO’NUN AMACI</a:t>
            </a:r>
            <a:endParaRPr lang="en-US" dirty="0">
              <a:latin typeface="Calibri" pitchFamily="34" charset="0"/>
              <a:cs typeface="Calibri" pitchFamily="34" charset="0"/>
            </a:endParaRPr>
          </a:p>
        </p:txBody>
      </p:sp>
      <p:sp>
        <p:nvSpPr>
          <p:cNvPr id="10246" name="Rectangle 6"/>
          <p:cNvSpPr>
            <a:spLocks noGrp="1" noChangeArrowheads="1"/>
          </p:cNvSpPr>
          <p:nvPr>
            <p:ph type="body" idx="4294967295"/>
          </p:nvPr>
        </p:nvSpPr>
        <p:spPr>
          <a:xfrm>
            <a:off x="381000" y="1412776"/>
            <a:ext cx="8439472" cy="4683224"/>
          </a:xfrm>
          <a:prstGeom prst="rect">
            <a:avLst/>
          </a:prstGeom>
        </p:spPr>
        <p:txBody>
          <a:bodyPr/>
          <a:lstStyle/>
          <a:p>
            <a:pPr>
              <a:buClr>
                <a:schemeClr val="tx1"/>
              </a:buClr>
              <a:buFont typeface="Wingdings" pitchFamily="2" charset="2"/>
              <a:buChar char="q"/>
            </a:pPr>
            <a:r>
              <a:rPr lang="tr-TR" dirty="0" smtClean="0">
                <a:solidFill>
                  <a:schemeClr val="tx1"/>
                </a:solidFill>
                <a:latin typeface="Calibri" pitchFamily="34" charset="0"/>
                <a:cs typeface="Calibri" pitchFamily="34" charset="0"/>
              </a:rPr>
              <a:t>Teknoloji üreten bir Türkiye’nin oluşturulmasına katkı sağlamak,</a:t>
            </a:r>
          </a:p>
          <a:p>
            <a:pPr>
              <a:buClr>
                <a:schemeClr val="tx1"/>
              </a:buClr>
              <a:buFont typeface="Wingdings" pitchFamily="2" charset="2"/>
              <a:buChar char="q"/>
            </a:pPr>
            <a:r>
              <a:rPr lang="tr-TR" dirty="0" smtClean="0">
                <a:solidFill>
                  <a:schemeClr val="tx1"/>
                </a:solidFill>
                <a:latin typeface="Calibri" pitchFamily="34" charset="0"/>
                <a:cs typeface="Calibri" pitchFamily="34" charset="0"/>
              </a:rPr>
              <a:t>Teknolojiyi yaşam kalitesini yükseltme anlamında kullanabilen bir toplum için çalışmak,</a:t>
            </a:r>
          </a:p>
          <a:p>
            <a:pPr>
              <a:buClr>
                <a:schemeClr val="tx1"/>
              </a:buClr>
              <a:buFont typeface="Wingdings" pitchFamily="2" charset="2"/>
              <a:buChar char="q"/>
            </a:pPr>
            <a:r>
              <a:rPr lang="tr-TR" dirty="0" smtClean="0">
                <a:solidFill>
                  <a:schemeClr val="tx1"/>
                </a:solidFill>
                <a:latin typeface="Calibri" pitchFamily="34" charset="0"/>
                <a:cs typeface="Calibri" pitchFamily="34" charset="0"/>
              </a:rPr>
              <a:t>Kaynaklarını etkin ve verimli kullanabilen bir devlet yönetimine etkili destek vermek,</a:t>
            </a:r>
          </a:p>
          <a:p>
            <a:pPr>
              <a:buClr>
                <a:schemeClr val="tx1"/>
              </a:buClr>
              <a:buFont typeface="Wingdings" pitchFamily="2" charset="2"/>
              <a:buChar char="q"/>
            </a:pPr>
            <a:r>
              <a:rPr lang="tr-TR" dirty="0" smtClean="0">
                <a:solidFill>
                  <a:schemeClr val="tx1"/>
                </a:solidFill>
                <a:latin typeface="Calibri" pitchFamily="34" charset="0"/>
                <a:cs typeface="Calibri" pitchFamily="34" charset="0"/>
              </a:rPr>
              <a:t>Nitelikli insan gücüne erişmek</a:t>
            </a:r>
          </a:p>
          <a:p>
            <a:pPr>
              <a:buClr>
                <a:schemeClr val="tx1"/>
              </a:buClr>
              <a:buFont typeface="Wingdings" pitchFamily="2" charset="2"/>
              <a:buChar char="q"/>
            </a:pPr>
            <a:r>
              <a:rPr lang="tr-TR" dirty="0" smtClean="0">
                <a:solidFill>
                  <a:schemeClr val="tx1"/>
                </a:solidFill>
                <a:latin typeface="Calibri" pitchFamily="34" charset="0"/>
                <a:cs typeface="Calibri" pitchFamily="34" charset="0"/>
              </a:rPr>
              <a:t>Uluslararası rekabet edebilir bir üretim sektörüne ışık tutmak,</a:t>
            </a:r>
          </a:p>
          <a:p>
            <a:pPr lvl="1"/>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cs typeface="Calibri" pitchFamily="34" charset="0"/>
              </a:rPr>
              <a:t>E-BİKO’NUN ÖZEL AMAÇLARI</a:t>
            </a: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467544" y="1340768"/>
            <a:ext cx="8208912" cy="4462760"/>
          </a:xfrm>
          <a:prstGeom prst="rect">
            <a:avLst/>
          </a:prstGeom>
          <a:noFill/>
        </p:spPr>
        <p:txBody>
          <a:bodyPr wrap="square" rtlCol="0">
            <a:spAutoFit/>
          </a:bodyPr>
          <a:lstStyle/>
          <a:p>
            <a:pPr marL="457200" indent="-457200">
              <a:buFont typeface="Wingdings" pitchFamily="2" charset="2"/>
              <a:buChar char="q"/>
            </a:pPr>
            <a:r>
              <a:rPr lang="tr-TR" sz="2800" dirty="0" smtClean="0">
                <a:latin typeface="Calibri" pitchFamily="34" charset="0"/>
                <a:cs typeface="Calibri" pitchFamily="34" charset="0"/>
              </a:rPr>
              <a:t>"Ulusal Ar-Ge" yatırımlarına ön ayak olmak,	</a:t>
            </a:r>
          </a:p>
          <a:p>
            <a:endParaRPr lang="tr-TR" sz="2800" dirty="0" smtClean="0">
              <a:latin typeface="Calibri" pitchFamily="34" charset="0"/>
              <a:cs typeface="Calibri" pitchFamily="34" charset="0"/>
            </a:endParaRPr>
          </a:p>
          <a:p>
            <a:pPr marL="457200" indent="-457200">
              <a:buFont typeface="Wingdings" pitchFamily="2" charset="2"/>
              <a:buChar char="q"/>
            </a:pPr>
            <a:r>
              <a:rPr lang="tr-TR" sz="2800" dirty="0" smtClean="0">
                <a:latin typeface="Calibri" pitchFamily="34" charset="0"/>
                <a:cs typeface="Calibri" pitchFamily="34" charset="0"/>
              </a:rPr>
              <a:t>Bilişim ve İnternet Sektöründe "Ulusal Katma Değerin" artırılması için örnekler sunmak, bu alana ilgi duyan insanları teşvik etmek,</a:t>
            </a:r>
          </a:p>
          <a:p>
            <a:endParaRPr lang="tr-TR" sz="2800" dirty="0" smtClean="0">
              <a:latin typeface="Calibri" pitchFamily="34" charset="0"/>
              <a:cs typeface="Calibri" pitchFamily="34" charset="0"/>
            </a:endParaRPr>
          </a:p>
          <a:p>
            <a:pPr marL="457200" indent="-457200">
              <a:buFont typeface="Wingdings" pitchFamily="2" charset="2"/>
              <a:buChar char="q"/>
            </a:pPr>
            <a:r>
              <a:rPr lang="tr-TR" sz="2800" dirty="0" smtClean="0">
                <a:latin typeface="Calibri" pitchFamily="34" charset="0"/>
                <a:cs typeface="Calibri" pitchFamily="34" charset="0"/>
              </a:rPr>
              <a:t>Bilişim ve İnternet Teknoloji eğitiminde öğrencilerimizin yetenekleriyle sektör gereksinimlerinin buluşturulmasını sağlamak,</a:t>
            </a:r>
          </a:p>
          <a:p>
            <a:endParaRPr lang="tr-TR" sz="3200" dirty="0">
              <a:latin typeface="Calibri" pitchFamily="34" charset="0"/>
              <a:cs typeface="Calibri" pitchFamily="34" charset="0"/>
            </a:endParaRPr>
          </a:p>
        </p:txBody>
      </p:sp>
    </p:spTree>
    <p:extLst>
      <p:ext uri="{BB962C8B-B14F-4D97-AF65-F5344CB8AC3E}">
        <p14:creationId xmlns:p14="http://schemas.microsoft.com/office/powerpoint/2010/main" val="3809456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611560" y="1124744"/>
            <a:ext cx="8064896" cy="5509200"/>
          </a:xfrm>
          <a:prstGeom prst="rect">
            <a:avLst/>
          </a:prstGeom>
          <a:noFill/>
        </p:spPr>
        <p:txBody>
          <a:bodyPr wrap="square" rtlCol="0">
            <a:spAutoFit/>
          </a:bodyPr>
          <a:lstStyle/>
          <a:p>
            <a:pPr marL="457200" indent="-457200">
              <a:buFont typeface="Wingdings" pitchFamily="2" charset="2"/>
              <a:buChar char="q"/>
            </a:pPr>
            <a:r>
              <a:rPr lang="tr-TR" sz="3200" dirty="0" smtClean="0">
                <a:latin typeface="Calibri" pitchFamily="34" charset="0"/>
                <a:cs typeface="Calibri" pitchFamily="34" charset="0"/>
              </a:rPr>
              <a:t>Öğrenci, Eğitmen ve İşletmeci işbirliği ve uzmanlık alanlarına yönelik yapılanmaya destek olmak	</a:t>
            </a:r>
          </a:p>
          <a:p>
            <a:endParaRPr lang="tr-TR" sz="3200" dirty="0" smtClean="0">
              <a:latin typeface="Calibri" pitchFamily="34" charset="0"/>
              <a:cs typeface="Calibri" pitchFamily="34" charset="0"/>
            </a:endParaRPr>
          </a:p>
          <a:p>
            <a:pPr marL="457200" indent="-457200">
              <a:buFont typeface="Wingdings" pitchFamily="2" charset="2"/>
              <a:buChar char="q"/>
            </a:pPr>
            <a:r>
              <a:rPr lang="tr-TR" sz="3200" dirty="0" smtClean="0">
                <a:latin typeface="Calibri" pitchFamily="34" charset="0"/>
                <a:cs typeface="Calibri" pitchFamily="34" charset="0"/>
              </a:rPr>
              <a:t>İlkokul ve Liselerdeki genç beyinlerin üretime yönelik olarak yönlendirilmesini sağlamak,</a:t>
            </a:r>
          </a:p>
          <a:p>
            <a:endParaRPr lang="tr-TR" sz="3200" dirty="0" smtClean="0">
              <a:latin typeface="Calibri" pitchFamily="34" charset="0"/>
              <a:cs typeface="Calibri" pitchFamily="34" charset="0"/>
            </a:endParaRPr>
          </a:p>
          <a:p>
            <a:pPr marL="457200" indent="-457200">
              <a:buFont typeface="Wingdings" pitchFamily="2" charset="2"/>
              <a:buChar char="q"/>
            </a:pPr>
            <a:r>
              <a:rPr lang="tr-TR" sz="3200" dirty="0" smtClean="0">
                <a:latin typeface="Calibri" pitchFamily="34" charset="0"/>
                <a:cs typeface="Calibri" pitchFamily="34" charset="0"/>
              </a:rPr>
              <a:t>Vatandaşlarımızın bilişim teknolojilerinden olabildiğince yararlanabilmesi için farkındalık eğitim ve çalışmaları yapmak,</a:t>
            </a:r>
          </a:p>
          <a:p>
            <a:endParaRPr lang="tr-TR" sz="3200" dirty="0">
              <a:latin typeface="Calibri" pitchFamily="34" charset="0"/>
              <a:cs typeface="Calibri" pitchFamily="34" charset="0"/>
            </a:endParaRPr>
          </a:p>
        </p:txBody>
      </p:sp>
      <p:sp>
        <p:nvSpPr>
          <p:cNvPr id="5" name="Başlık 1"/>
          <p:cNvSpPr>
            <a:spLocks noGrp="1"/>
          </p:cNvSpPr>
          <p:nvPr>
            <p:ph type="title"/>
          </p:nvPr>
        </p:nvSpPr>
        <p:spPr>
          <a:xfrm>
            <a:off x="457200" y="266700"/>
            <a:ext cx="7277100" cy="457200"/>
          </a:xfrm>
        </p:spPr>
        <p:txBody>
          <a:bodyPr/>
          <a:lstStyle/>
          <a:p>
            <a:r>
              <a:rPr lang="tr-TR" dirty="0" smtClean="0">
                <a:latin typeface="Calibri" pitchFamily="34" charset="0"/>
                <a:cs typeface="Calibri" pitchFamily="34" charset="0"/>
              </a:rPr>
              <a:t>E-BİKO’NUN ÖZEL AMAÇLARI</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391494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cs typeface="Calibri" pitchFamily="34" charset="0"/>
              </a:rPr>
              <a:t>BEKLENEN SONUÇLAR </a:t>
            </a: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467544" y="1268760"/>
            <a:ext cx="8208912" cy="4832092"/>
          </a:xfrm>
          <a:prstGeom prst="rect">
            <a:avLst/>
          </a:prstGeom>
          <a:noFill/>
        </p:spPr>
        <p:txBody>
          <a:bodyPr wrap="square" rtlCol="0">
            <a:spAutoFit/>
          </a:bodyPr>
          <a:lstStyle/>
          <a:p>
            <a:pPr marL="457200" indent="-457200" fontAlgn="auto">
              <a:spcAft>
                <a:spcPts val="0"/>
              </a:spcAft>
              <a:buFont typeface="Wingdings" pitchFamily="2" charset="2"/>
              <a:buChar char="q"/>
              <a:defRPr/>
            </a:pPr>
            <a:r>
              <a:rPr lang="tr-TR" sz="2800" dirty="0">
                <a:latin typeface="Calibri" pitchFamily="34" charset="0"/>
                <a:cs typeface="Calibri" pitchFamily="34" charset="0"/>
              </a:rPr>
              <a:t>Ülkemizde bilişimle ilgili teknolojilerin ve bilgisayar kullanımının verimli bir biçimde artması, gelişmesi ve çağdaş boyutlarda tutulmasına yardımcı olmak,</a:t>
            </a:r>
          </a:p>
          <a:p>
            <a:pPr marL="457200" indent="-457200" fontAlgn="auto">
              <a:spcAft>
                <a:spcPts val="0"/>
              </a:spcAft>
              <a:buFont typeface="Wingdings" pitchFamily="2" charset="2"/>
              <a:buChar char="q"/>
              <a:defRPr/>
            </a:pPr>
            <a:r>
              <a:rPr lang="tr-TR" sz="2800" dirty="0">
                <a:latin typeface="Calibri" pitchFamily="34" charset="0"/>
                <a:cs typeface="Calibri" pitchFamily="34" charset="0"/>
              </a:rPr>
              <a:t>Bilişim ve İnternet yoluyla yayılan, çocukların, gençlerin ve ailelerin bu yolla zarar görmelerini sağlayan bireysel ve toplumsal risklere çözüm getirmek,</a:t>
            </a:r>
          </a:p>
          <a:p>
            <a:pPr marL="457200" indent="-457200" fontAlgn="auto">
              <a:spcAft>
                <a:spcPts val="0"/>
              </a:spcAft>
              <a:buFont typeface="Wingdings" pitchFamily="2" charset="2"/>
              <a:buChar char="q"/>
              <a:defRPr/>
            </a:pPr>
            <a:r>
              <a:rPr lang="tr-TR" sz="2800" dirty="0">
                <a:latin typeface="Calibri" pitchFamily="34" charset="0"/>
                <a:cs typeface="Calibri" pitchFamily="34" charset="0"/>
              </a:rPr>
              <a:t>Bilişim ve İnternet sektöründeki insan gücünün verimlilik ve etkinliğini arttırmak, insana yapılan yatırımları desteklemek,</a:t>
            </a:r>
          </a:p>
          <a:p>
            <a:pPr marL="457200" indent="-457200">
              <a:buFont typeface="Wingdings" pitchFamily="2" charset="2"/>
              <a:buChar char="q"/>
            </a:pPr>
            <a:endParaRPr lang="tr-TR" sz="2800" dirty="0">
              <a:latin typeface="Calibri" pitchFamily="34" charset="0"/>
              <a:cs typeface="Calibri" pitchFamily="34" charset="0"/>
            </a:endParaRPr>
          </a:p>
        </p:txBody>
      </p:sp>
    </p:spTree>
    <p:extLst>
      <p:ext uri="{BB962C8B-B14F-4D97-AF65-F5344CB8AC3E}">
        <p14:creationId xmlns:p14="http://schemas.microsoft.com/office/powerpoint/2010/main" val="379975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cs typeface="Calibri" pitchFamily="34" charset="0"/>
              </a:rPr>
              <a:t>BEKLENEN SONUÇLAR </a:t>
            </a: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95536" y="1052736"/>
            <a:ext cx="8280920" cy="5693866"/>
          </a:xfrm>
          <a:prstGeom prst="rect">
            <a:avLst/>
          </a:prstGeom>
          <a:noFill/>
        </p:spPr>
        <p:txBody>
          <a:bodyPr wrap="square" rtlCol="0">
            <a:spAutoFit/>
          </a:bodyPr>
          <a:lstStyle/>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Bilişimle ve internet teknolojinde ülkemizin dünya arenasında boy göstermesine katkı sağlayacak bireyleri önceden tespit yönlendirmek, </a:t>
            </a:r>
            <a:endParaRPr lang="tr-TR" sz="2800" dirty="0" smtClean="0">
              <a:latin typeface="Calibri" pitchFamily="34" charset="0"/>
              <a:cs typeface="Calibri" pitchFamily="34" charset="0"/>
            </a:endParaRPr>
          </a:p>
          <a:p>
            <a:pPr fontAlgn="auto">
              <a:spcAft>
                <a:spcPts val="0"/>
              </a:spcAft>
              <a:defRPr/>
            </a:pPr>
            <a:endParaRPr lang="tr-TR" sz="2800" dirty="0">
              <a:latin typeface="Calibri" pitchFamily="34" charset="0"/>
              <a:cs typeface="Calibri" pitchFamily="34" charset="0"/>
            </a:endParaRPr>
          </a:p>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Bilişim konusunda bilimsel araştırma ve geliştirme çalışmaları ile donanım ve yazılım üretimini desteklemek, bu tür çalışmalarda kalitenin artmasını gözetmek</a:t>
            </a:r>
            <a:r>
              <a:rPr lang="tr-TR" sz="2800" dirty="0" smtClean="0">
                <a:latin typeface="Calibri" pitchFamily="34" charset="0"/>
                <a:cs typeface="Calibri" pitchFamily="34" charset="0"/>
              </a:rPr>
              <a:t>,</a:t>
            </a:r>
          </a:p>
          <a:p>
            <a:pPr fontAlgn="auto">
              <a:spcAft>
                <a:spcPts val="0"/>
              </a:spcAft>
              <a:defRPr/>
            </a:pPr>
            <a:endParaRPr lang="tr-TR" sz="2800" dirty="0">
              <a:latin typeface="Calibri" pitchFamily="34" charset="0"/>
              <a:cs typeface="Calibri" pitchFamily="34" charset="0"/>
            </a:endParaRPr>
          </a:p>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Bilgisayar donanımı ve yazılımı ile iletişim konularında dünya ile bütünleşmenin gözetilmesinde yardımcı olmak,</a:t>
            </a:r>
          </a:p>
          <a:p>
            <a:pPr marL="285750" indent="-285750">
              <a:buFont typeface="Wingdings" pitchFamily="2" charset="2"/>
              <a:buChar char="q"/>
            </a:pPr>
            <a:endParaRPr lang="tr-TR" sz="2800" dirty="0">
              <a:latin typeface="Calibri" pitchFamily="34" charset="0"/>
              <a:cs typeface="Calibri" pitchFamily="34" charset="0"/>
            </a:endParaRPr>
          </a:p>
        </p:txBody>
      </p:sp>
    </p:spTree>
    <p:extLst>
      <p:ext uri="{BB962C8B-B14F-4D97-AF65-F5344CB8AC3E}">
        <p14:creationId xmlns:p14="http://schemas.microsoft.com/office/powerpoint/2010/main" val="348636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itchFamily="34" charset="0"/>
                <a:cs typeface="Calibri" pitchFamily="34" charset="0"/>
              </a:rPr>
              <a:t>BEKLENEN SONUÇLAR </a:t>
            </a:r>
            <a:endParaRPr lang="tr-TR" dirty="0">
              <a:latin typeface="Calibri" pitchFamily="34" charset="0"/>
              <a:cs typeface="Calibri" pitchFamily="34" charset="0"/>
            </a:endParaRPr>
          </a:p>
        </p:txBody>
      </p:sp>
      <p:sp>
        <p:nvSpPr>
          <p:cNvPr id="3" name="Altbilgi Yer Tutucusu 2"/>
          <p:cNvSpPr>
            <a:spLocks noGrp="1"/>
          </p:cNvSpPr>
          <p:nvPr>
            <p:ph type="ftr" sz="quarter" idx="11"/>
          </p:nvPr>
        </p:nvSpPr>
        <p:spPr/>
        <p:txBody>
          <a:bodyPr/>
          <a:lstStyle/>
          <a:p>
            <a:r>
              <a:rPr lang="tr-TR" smtClean="0"/>
              <a:t>http://www.ebiko.org</a:t>
            </a:r>
            <a:endParaRPr lang="en-US" dirty="0"/>
          </a:p>
        </p:txBody>
      </p:sp>
      <p:sp>
        <p:nvSpPr>
          <p:cNvPr id="4" name="Metin kutusu 3"/>
          <p:cNvSpPr txBox="1"/>
          <p:nvPr/>
        </p:nvSpPr>
        <p:spPr>
          <a:xfrm>
            <a:off x="395536" y="1124744"/>
            <a:ext cx="8352928" cy="5262979"/>
          </a:xfrm>
          <a:prstGeom prst="rect">
            <a:avLst/>
          </a:prstGeom>
          <a:noFill/>
        </p:spPr>
        <p:txBody>
          <a:bodyPr wrap="square" rtlCol="0">
            <a:spAutoFit/>
          </a:bodyPr>
          <a:lstStyle/>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Bilişim sektörü içindeki riskleri önceden tespit edip kamusal yararı önde tutan projelerin geliştirilmesini desteklemek,</a:t>
            </a:r>
          </a:p>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Bilişim toplumu olma yönündeki bilincin ülke genelinde artmasını sağlamak,</a:t>
            </a:r>
          </a:p>
          <a:p>
            <a:pPr marL="285750" indent="-285750" fontAlgn="auto">
              <a:spcAft>
                <a:spcPts val="0"/>
              </a:spcAft>
              <a:buFont typeface="Wingdings" pitchFamily="2" charset="2"/>
              <a:buChar char="q"/>
              <a:defRPr/>
            </a:pPr>
            <a:r>
              <a:rPr lang="tr-TR" sz="2800" dirty="0">
                <a:latin typeface="Calibri" pitchFamily="34" charset="0"/>
                <a:cs typeface="Calibri" pitchFamily="34" charset="0"/>
              </a:rPr>
              <a:t>Bilişimle ilgili toplumsal sorunlara çözüm önerileri geliştirmek,</a:t>
            </a:r>
          </a:p>
          <a:p>
            <a:pPr marL="285750" indent="-285750" fontAlgn="auto">
              <a:spcAft>
                <a:spcPts val="0"/>
              </a:spcAft>
              <a:buFont typeface="Wingdings" pitchFamily="2" charset="2"/>
              <a:buChar char="q"/>
              <a:defRPr/>
            </a:pPr>
            <a:r>
              <a:rPr lang="tr-TR" sz="2800" dirty="0">
                <a:latin typeface="Calibri" pitchFamily="34" charset="0"/>
                <a:cs typeface="Calibri" pitchFamily="34" charset="0"/>
              </a:rPr>
              <a:t>Toplumun refahını arttırıcı çalışmalarda bulunurken, toplumu oluşturan en küçük birim olan insanı, her yaşta, önemseyerek, insanın ve toplumun yararına çalışmalarda bulunmak,</a:t>
            </a:r>
          </a:p>
          <a:p>
            <a:pPr marL="285750" indent="-285750">
              <a:buFont typeface="Wingdings" pitchFamily="2" charset="2"/>
              <a:buChar char="q"/>
            </a:pPr>
            <a:endParaRPr lang="tr-TR" sz="2800" dirty="0">
              <a:latin typeface="Calibri" pitchFamily="34" charset="0"/>
              <a:cs typeface="Calibri" pitchFamily="34" charset="0"/>
            </a:endParaRPr>
          </a:p>
        </p:txBody>
      </p:sp>
    </p:spTree>
    <p:extLst>
      <p:ext uri="{BB962C8B-B14F-4D97-AF65-F5344CB8AC3E}">
        <p14:creationId xmlns:p14="http://schemas.microsoft.com/office/powerpoint/2010/main" val="203832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219d">
  <a:themeElements>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fontScheme name="217tgp_cube_dar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DD8739"/>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cdb2004219d</Template>
  <TotalTime>56</TotalTime>
  <Words>568</Words>
  <Application>Microsoft Office PowerPoint</Application>
  <PresentationFormat>Ekran Gösterisi (4:3)</PresentationFormat>
  <Paragraphs>89</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cdb2004219d</vt:lpstr>
      <vt:lpstr>Eğitimde Bilişim Kültürü Oluşumu Olimpiyatı</vt:lpstr>
      <vt:lpstr>E-BİKO NEDİR?</vt:lpstr>
      <vt:lpstr>E-BİKO’NUN TARİHÇESİ</vt:lpstr>
      <vt:lpstr>E-BİKO’NUN AMACI</vt:lpstr>
      <vt:lpstr>E-BİKO’NUN ÖZEL AMAÇLARI</vt:lpstr>
      <vt:lpstr>E-BİKO’NUN ÖZEL AMAÇLARI</vt:lpstr>
      <vt:lpstr>BEKLENEN SONUÇLAR </vt:lpstr>
      <vt:lpstr>BEKLENEN SONUÇLAR </vt:lpstr>
      <vt:lpstr>BEKLENEN SONUÇLAR </vt:lpstr>
      <vt:lpstr>BİLİŞİM KÜLTÜRÜ OLUŞTURMANIN AMACI</vt:lpstr>
      <vt:lpstr>BİLİŞİM KÜLTÜRÜ OLUŞTURMANIN AMACI</vt:lpstr>
      <vt:lpstr>E-BİKO KATILIM</vt:lpstr>
      <vt:lpstr>YARIŞMA YÖNTEMİ &amp; KATEGORİLER</vt:lpstr>
      <vt:lpstr>    EĞİTİMDE BİLİŞİMİN YERİ       </vt:lpstr>
      <vt:lpstr>    EĞİTİMDE  AR-GE     </vt:lpstr>
      <vt:lpstr>EĞLENEREK ÖĞRENELİM ANİMASYON</vt:lpstr>
      <vt:lpstr>    WEB TASARIM      </vt:lpstr>
      <vt:lpstr>     YAZILIM GELİŞTİRME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Bilişim Kültürü Oluşumu Olimpiyatı</dc:title>
  <dc:creator>Maydın</dc:creator>
  <cp:lastModifiedBy>alperen</cp:lastModifiedBy>
  <cp:revision>13</cp:revision>
  <dcterms:created xsi:type="dcterms:W3CDTF">2012-05-03T18:02:08Z</dcterms:created>
  <dcterms:modified xsi:type="dcterms:W3CDTF">2012-05-04T05:51:40Z</dcterms:modified>
</cp:coreProperties>
</file>